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Montserrat"/>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dependentcinemaoffice.org.uk/advice-support/cinemas/" TargetMode="External"/><Relationship Id="rId3" Type="http://schemas.openxmlformats.org/officeDocument/2006/relationships/hyperlink" Target="https://docsociety.org/resourc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ciety.org/fund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ciety.org/bfi-do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d602b28ee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d602b28ee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6d602b28ee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64fa7a00a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64fa7a00a_1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764fa7a00a_1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64fa7a00a_1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64fa7a00a_1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764fa7a00a_1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64fa7a00a_1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64fa7a00a_1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764fa7a00a_1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64fa7a00a_1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64fa7a00a_1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764fa7a00a_1_5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64fa7a00a_1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64fa7a00a_1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764fa7a00a_1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64fa7a00a_1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64fa7a00a_1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764fa7a00a_1_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64fa7a00a_1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64fa7a00a_1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764fa7a00a_1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64fa7a00a_1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64fa7a00a_1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764fa7a00a_1_1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64fa7a00a_1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64fa7a00a_1_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764fa7a00a_1_1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3a3d05a9a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a3d05a9a_0_2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33a3d05a9a_0_2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d602b28ee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d602b28ee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6d602b28ee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3c9b6a390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3c9b6a390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Even if you think you are not interested in creating impact with your film there are modules here on financing, working with contributors, distribution and finding an audience which are essential business skills for any filmmakers so I would encourage everyone to take a look! The Independent Cinema Office is a fantastic resource for UK filmmakers looking to explore ways for their films to be seen in the UK: </a:t>
            </a:r>
            <a:r>
              <a:rPr lang="en-US" sz="1100" u="sng">
                <a:solidFill>
                  <a:schemeClr val="hlink"/>
                </a:solidFill>
                <a:latin typeface="Arial"/>
                <a:ea typeface="Arial"/>
                <a:cs typeface="Arial"/>
                <a:sym typeface="Arial"/>
                <a:hlinkClick r:id="rId2"/>
              </a:rPr>
              <a:t>https://www.independentcinemaoffice.org.uk/advice-support/cinemas/</a:t>
            </a:r>
            <a:r>
              <a:rPr lang="en-US" sz="1100">
                <a:latin typeface="Arial"/>
                <a:ea typeface="Arial"/>
                <a:cs typeface="Arial"/>
                <a:sym typeface="Arial"/>
              </a:rPr>
              <a:t> as well as the Doc Society resources for various help and considerations on the journey of making a film: </a:t>
            </a:r>
            <a:r>
              <a:rPr lang="en-US" sz="1100" u="sng">
                <a:solidFill>
                  <a:schemeClr val="hlink"/>
                </a:solidFill>
                <a:latin typeface="Arial"/>
                <a:ea typeface="Arial"/>
                <a:cs typeface="Arial"/>
                <a:sym typeface="Arial"/>
                <a:hlinkClick r:id="rId3"/>
              </a:rPr>
              <a:t>https://docsociety.org/resources/</a:t>
            </a:r>
            <a:endParaRPr sz="1100">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16" name="Google Shape;216;g83c9b6a390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d602b28ee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d602b28ee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6d602b28ee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33a3d05a9a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3a3d05a9a_0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https://docsociety.org/funds/</a:t>
            </a:r>
            <a:endParaRPr/>
          </a:p>
        </p:txBody>
      </p:sp>
      <p:sp>
        <p:nvSpPr>
          <p:cNvPr id="87" name="Google Shape;87;g33a3d05a9a_0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fd3834ce6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fd3834ce6_0_2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https://docsociety.org/bfi-doc/</a:t>
            </a:r>
            <a:endParaRPr/>
          </a:p>
        </p:txBody>
      </p:sp>
      <p:sp>
        <p:nvSpPr>
          <p:cNvPr id="93" name="Google Shape;93;g7fd3834ce6_0_2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fd3834ce6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fd3834ce6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7fd3834ce6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3a3d05a9a_0_1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3a3d05a9a_0_1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33a3d05a9a_0_1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64fa7a00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64fa7a00a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764fa7a00a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54" name="Shape 54"/>
        <p:cNvGrpSpPr/>
        <p:nvPr/>
      </p:nvGrpSpPr>
      <p:grpSpPr>
        <a:xfrm>
          <a:off x="0" y="0"/>
          <a:ext cx="0" cy="0"/>
          <a:chOff x="0" y="0"/>
          <a:chExt cx="0" cy="0"/>
        </a:xfrm>
      </p:grpSpPr>
      <p:pic>
        <p:nvPicPr>
          <p:cNvPr id="55" name="Google Shape;55;p13"/>
          <p:cNvPicPr preferRelativeResize="0"/>
          <p:nvPr/>
        </p:nvPicPr>
        <p:blipFill rotWithShape="1">
          <a:blip r:embed="rId2">
            <a:alphaModFix amt="5000"/>
          </a:blip>
          <a:srcRect b="0" l="0" r="0" t="0"/>
          <a:stretch/>
        </p:blipFill>
        <p:spPr>
          <a:xfrm>
            <a:off x="644969" y="-1856937"/>
            <a:ext cx="7856445" cy="10466573"/>
          </a:xfrm>
          <a:prstGeom prst="rect">
            <a:avLst/>
          </a:prstGeom>
          <a:noFill/>
          <a:ln>
            <a:noFill/>
          </a:ln>
        </p:spPr>
      </p:pic>
      <p:sp>
        <p:nvSpPr>
          <p:cNvPr id="56" name="Google Shape;56;p13"/>
          <p:cNvSpPr txBox="1"/>
          <p:nvPr>
            <p:ph idx="1" type="body"/>
          </p:nvPr>
        </p:nvSpPr>
        <p:spPr>
          <a:xfrm>
            <a:off x="352426" y="575477"/>
            <a:ext cx="8441400" cy="1492200"/>
          </a:xfrm>
          <a:prstGeom prst="rect">
            <a:avLst/>
          </a:prstGeom>
          <a:noFill/>
          <a:ln>
            <a:noFill/>
          </a:ln>
        </p:spPr>
        <p:txBody>
          <a:bodyPr anchorCtr="0" anchor="t" bIns="0" lIns="0" spcFirstLastPara="1" rIns="0" wrap="square" tIns="0">
            <a:noAutofit/>
          </a:bodyPr>
          <a:lstStyle>
            <a:lvl1pPr indent="-228600" lvl="0" marL="457200" rtl="0" algn="ctr">
              <a:lnSpc>
                <a:spcPct val="96666"/>
              </a:lnSpc>
              <a:spcBef>
                <a:spcPts val="0"/>
              </a:spcBef>
              <a:spcAft>
                <a:spcPts val="0"/>
              </a:spcAft>
              <a:buClr>
                <a:schemeClr val="dk1"/>
              </a:buClr>
              <a:buSzPts val="6000"/>
              <a:buNone/>
              <a:defRPr b="1" i="0" sz="6000" u="sng">
                <a:latin typeface="Arial"/>
                <a:ea typeface="Arial"/>
                <a:cs typeface="Arial"/>
                <a:sym typeface="Arial"/>
              </a:defRPr>
            </a:lvl1pPr>
            <a:lvl2pPr indent="-406400" lvl="1" marL="914400" rtl="0" algn="ctr">
              <a:spcBef>
                <a:spcPts val="1600"/>
              </a:spcBef>
              <a:spcAft>
                <a:spcPts val="0"/>
              </a:spcAft>
              <a:buClr>
                <a:schemeClr val="dk1"/>
              </a:buClr>
              <a:buSzPts val="2800"/>
              <a:buChar char="○"/>
              <a:defRPr b="1" i="0">
                <a:latin typeface="Arial"/>
                <a:ea typeface="Arial"/>
                <a:cs typeface="Arial"/>
                <a:sym typeface="Arial"/>
              </a:defRPr>
            </a:lvl2pPr>
            <a:lvl3pPr indent="-381000" lvl="2" marL="1371600" rtl="0" algn="ctr">
              <a:spcBef>
                <a:spcPts val="1600"/>
              </a:spcBef>
              <a:spcAft>
                <a:spcPts val="0"/>
              </a:spcAft>
              <a:buClr>
                <a:schemeClr val="dk1"/>
              </a:buClr>
              <a:buSzPts val="2400"/>
              <a:buChar char="■"/>
              <a:defRPr b="1" i="0">
                <a:latin typeface="Arial"/>
                <a:ea typeface="Arial"/>
                <a:cs typeface="Arial"/>
                <a:sym typeface="Arial"/>
              </a:defRPr>
            </a:lvl3pPr>
            <a:lvl4pPr indent="-355600" lvl="3" marL="1828800" rtl="0" algn="ctr">
              <a:spcBef>
                <a:spcPts val="1600"/>
              </a:spcBef>
              <a:spcAft>
                <a:spcPts val="0"/>
              </a:spcAft>
              <a:buClr>
                <a:schemeClr val="dk1"/>
              </a:buClr>
              <a:buSzPts val="2000"/>
              <a:buChar char="●"/>
              <a:defRPr b="1" i="0">
                <a:latin typeface="Arial"/>
                <a:ea typeface="Arial"/>
                <a:cs typeface="Arial"/>
                <a:sym typeface="Arial"/>
              </a:defRPr>
            </a:lvl4pPr>
            <a:lvl5pPr indent="-355600" lvl="4" marL="2286000" rtl="0" algn="ctr">
              <a:spcBef>
                <a:spcPts val="1600"/>
              </a:spcBef>
              <a:spcAft>
                <a:spcPts val="0"/>
              </a:spcAft>
              <a:buClr>
                <a:schemeClr val="dk1"/>
              </a:buClr>
              <a:buSzPts val="2000"/>
              <a:buChar char="○"/>
              <a:defRPr b="1" i="0">
                <a:latin typeface="Arial"/>
                <a:ea typeface="Arial"/>
                <a:cs typeface="Arial"/>
                <a:sym typeface="Arial"/>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pic>
        <p:nvPicPr>
          <p:cNvPr id="57" name="Google Shape;57;p13"/>
          <p:cNvPicPr preferRelativeResize="0"/>
          <p:nvPr/>
        </p:nvPicPr>
        <p:blipFill rotWithShape="1">
          <a:blip r:embed="rId3">
            <a:alphaModFix/>
          </a:blip>
          <a:srcRect b="0" l="0" r="0" t="0"/>
          <a:stretch/>
        </p:blipFill>
        <p:spPr>
          <a:xfrm>
            <a:off x="3614457" y="5940178"/>
            <a:ext cx="1922372" cy="6982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61" name="Google Shape;61;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hyperlink" Target="https://www.youtube.com/watch?v=DlOeSyl-zZk" TargetMode="External"/><Relationship Id="rId5" Type="http://schemas.openxmlformats.org/officeDocument/2006/relationships/hyperlink" Target="https://www.sundance.org/programs/documentary-fil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dokincubator.net/introduction-to-applications/" TargetMode="External"/><Relationship Id="rId5" Type="http://schemas.openxmlformats.org/officeDocument/2006/relationships/hyperlink" Target="https://www.youtube.com/watch?v=PO1-Z7kEyzo" TargetMode="External"/><Relationship Id="rId6" Type="http://schemas.openxmlformats.org/officeDocument/2006/relationships/hyperlink" Target="https://www.youtube.com/watch?v=xLe24M_PB5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s://www.tfiny.org/programs/detail/gucci_tribeca_documentary_fun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hyperlink" Target="https://cphdox.dk/en/industry/market-funding/cphforu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https://airtable.com/shrXiCFbXtjL04ZQY/tbl71vFUL804eGbkz/viwVFi9vq6VX91oQq?blocks=h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chickeneggpics.org/programs/#eggcelerator-lab" TargetMode="External"/><Relationship Id="rId4" Type="http://schemas.openxmlformats.org/officeDocument/2006/relationships/hyperlink" Target="https://chickeneggpics.org/programs/#project-hatched" TargetMode="External"/><Relationship Id="rId5" Type="http://schemas.openxmlformats.org/officeDocument/2006/relationships/hyperlink" Target="https://chickeneggpics.org/programs/#docs-by-the-doz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opencitylondon.com/assembl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hyperlink" Target="https://www.hotdocs.ca/i/crosscurrents-doc-fund" TargetMode="External"/><Relationship Id="rId5" Type="http://schemas.openxmlformats.org/officeDocument/2006/relationships/hyperlink" Target="https://www.hotdocs.ca/i/hot-docs-forum" TargetMode="External"/><Relationship Id="rId6" Type="http://schemas.openxmlformats.org/officeDocument/2006/relationships/hyperlink" Target="https://www.hotdocs.ca/i/hot-docs-blue-ice-group-documentary-fun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s://www.youtube.com/watch?v=BTT-duEoRd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https://www.idfa.nl/en/info/ibf-classic-regulations-for-documentary-projects" TargetMode="External"/><Relationship Id="rId5" Type="http://schemas.openxmlformats.org/officeDocument/2006/relationships/hyperlink" Target="https://www.idfa.nl/en/info/ibf-europe-regulations-for-distribution-support" TargetMode="External"/><Relationship Id="rId6" Type="http://schemas.openxmlformats.org/officeDocument/2006/relationships/hyperlink" Target="https://www.idfa.nl/en/film/019d2226-4d27-4f8a-9c6a-f7238bd39a87/5-broken-camer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391325" y="247575"/>
            <a:ext cx="5941500" cy="69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ORIGINALITY </a:t>
            </a:r>
            <a:endParaRPr sz="2700">
              <a:solidFill>
                <a:srgbClr val="38761D"/>
              </a:solidFill>
            </a:endParaRPr>
          </a:p>
          <a:p>
            <a:pPr indent="0" lvl="0" marL="0" rtl="0" algn="l">
              <a:spcBef>
                <a:spcPts val="0"/>
              </a:spcBef>
              <a:spcAft>
                <a:spcPts val="0"/>
              </a:spcAft>
              <a:buNone/>
            </a:pPr>
            <a:r>
              <a:rPr lang="en-US" sz="2700">
                <a:solidFill>
                  <a:srgbClr val="38761D"/>
                </a:solidFill>
                <a:latin typeface="Oswald"/>
                <a:ea typeface="Oswald"/>
                <a:cs typeface="Oswald"/>
                <a:sym typeface="Oswald"/>
              </a:rPr>
              <a:t>New Perspective </a:t>
            </a:r>
            <a:endParaRPr sz="2700">
              <a:solidFill>
                <a:srgbClr val="38761D"/>
              </a:solidFill>
              <a:latin typeface="Oswald"/>
              <a:ea typeface="Oswald"/>
              <a:cs typeface="Oswald"/>
              <a:sym typeface="Oswald"/>
            </a:endParaRPr>
          </a:p>
          <a:p>
            <a:pPr indent="0" lvl="0" marL="0" rtl="0" algn="l">
              <a:spcBef>
                <a:spcPts val="0"/>
              </a:spcBef>
              <a:spcAft>
                <a:spcPts val="0"/>
              </a:spcAft>
              <a:buNone/>
            </a:pPr>
            <a:r>
              <a:t/>
            </a:r>
            <a:endParaRPr sz="2700">
              <a:solidFill>
                <a:srgbClr val="38761D"/>
              </a:solidFill>
              <a:latin typeface="Oswald"/>
              <a:ea typeface="Oswald"/>
              <a:cs typeface="Oswald"/>
              <a:sym typeface="Oswald"/>
            </a:endParaRPr>
          </a:p>
          <a:p>
            <a:pPr indent="0" lvl="0" marL="0" rtl="0" algn="l">
              <a:spcBef>
                <a:spcPts val="0"/>
              </a:spcBef>
              <a:spcAft>
                <a:spcPts val="0"/>
              </a:spcAft>
              <a:buNone/>
            </a:pPr>
            <a:r>
              <a:rPr lang="en-US" sz="2700">
                <a:solidFill>
                  <a:srgbClr val="38761D"/>
                </a:solidFill>
                <a:latin typeface="Oswald"/>
                <a:ea typeface="Oswald"/>
                <a:cs typeface="Oswald"/>
                <a:sym typeface="Oswald"/>
              </a:rPr>
              <a:t>VISUAL STYLE</a:t>
            </a:r>
            <a:endParaRPr sz="2700">
              <a:solidFill>
                <a:srgbClr val="38761D"/>
              </a:solidFill>
            </a:endParaRPr>
          </a:p>
          <a:p>
            <a:pPr indent="0" lvl="0" marL="0" rtl="0" algn="l">
              <a:spcBef>
                <a:spcPts val="0"/>
              </a:spcBef>
              <a:spcAft>
                <a:spcPts val="0"/>
              </a:spcAft>
              <a:buNone/>
            </a:pPr>
            <a:r>
              <a:rPr lang="en-US" sz="2700">
                <a:solidFill>
                  <a:srgbClr val="38761D"/>
                </a:solidFill>
                <a:latin typeface="Oswald"/>
                <a:ea typeface="Oswald"/>
                <a:cs typeface="Oswald"/>
                <a:sym typeface="Oswald"/>
              </a:rPr>
              <a:t>Plays with form and conventions</a:t>
            </a:r>
            <a:endParaRPr sz="2700">
              <a:solidFill>
                <a:srgbClr val="38761D"/>
              </a:solidFill>
            </a:endParaRPr>
          </a:p>
          <a:p>
            <a:pPr indent="0" lvl="0" marL="0" rtl="0" algn="l">
              <a:spcBef>
                <a:spcPts val="0"/>
              </a:spcBef>
              <a:spcAft>
                <a:spcPts val="0"/>
              </a:spcAft>
              <a:buClr>
                <a:schemeClr val="dk1"/>
              </a:buClr>
              <a:buFont typeface="Arial"/>
              <a:buNone/>
            </a:pPr>
            <a:r>
              <a:t/>
            </a:r>
            <a:endParaRPr sz="2700">
              <a:solidFill>
                <a:srgbClr val="38761D"/>
              </a:solidFill>
              <a:latin typeface="Oswald"/>
              <a:ea typeface="Oswald"/>
              <a:cs typeface="Oswald"/>
              <a:sym typeface="Oswald"/>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SUBJECT</a:t>
            </a:r>
            <a:endParaRPr sz="2700">
              <a:solidFill>
                <a:srgbClr val="38761D"/>
              </a:solidFill>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Cultural and social relevance to audiences </a:t>
            </a:r>
            <a:endParaRPr sz="2700">
              <a:solidFill>
                <a:srgbClr val="38761D"/>
              </a:solidFill>
            </a:endParaRPr>
          </a:p>
          <a:p>
            <a:pPr indent="0" lvl="0" marL="0" rtl="0" algn="l">
              <a:spcBef>
                <a:spcPts val="0"/>
              </a:spcBef>
              <a:spcAft>
                <a:spcPts val="0"/>
              </a:spcAft>
              <a:buClr>
                <a:schemeClr val="dk1"/>
              </a:buClr>
              <a:buFont typeface="Arial"/>
              <a:buNone/>
            </a:pPr>
            <a:r>
              <a:t/>
            </a:r>
            <a:endParaRPr sz="2700">
              <a:solidFill>
                <a:srgbClr val="38761D"/>
              </a:solidFill>
              <a:latin typeface="Oswald"/>
              <a:ea typeface="Oswald"/>
              <a:cs typeface="Oswald"/>
              <a:sym typeface="Oswald"/>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STORY </a:t>
            </a:r>
            <a:endParaRPr sz="2700">
              <a:solidFill>
                <a:srgbClr val="38761D"/>
              </a:solidFill>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Incredible Access, Unique Story </a:t>
            </a:r>
            <a:endParaRPr sz="2700">
              <a:solidFill>
                <a:srgbClr val="38761D"/>
              </a:solidFill>
            </a:endParaRPr>
          </a:p>
          <a:p>
            <a:pPr indent="0" lvl="0" marL="0" rtl="0" algn="l">
              <a:spcBef>
                <a:spcPts val="0"/>
              </a:spcBef>
              <a:spcAft>
                <a:spcPts val="0"/>
              </a:spcAft>
              <a:buClr>
                <a:schemeClr val="dk1"/>
              </a:buClr>
              <a:buFont typeface="Arial"/>
              <a:buNone/>
            </a:pPr>
            <a:r>
              <a:t/>
            </a:r>
            <a:endParaRPr sz="2700">
              <a:solidFill>
                <a:srgbClr val="38761D"/>
              </a:solidFill>
              <a:latin typeface="Oswald"/>
              <a:ea typeface="Oswald"/>
              <a:cs typeface="Oswald"/>
              <a:sym typeface="Oswald"/>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VISION </a:t>
            </a:r>
            <a:endParaRPr sz="2700">
              <a:solidFill>
                <a:srgbClr val="38761D"/>
              </a:solidFill>
            </a:endParaRPr>
          </a:p>
          <a:p>
            <a:pPr indent="0" lvl="0" marL="0" rtl="0" algn="l">
              <a:spcBef>
                <a:spcPts val="0"/>
              </a:spcBef>
              <a:spcAft>
                <a:spcPts val="0"/>
              </a:spcAft>
              <a:buClr>
                <a:schemeClr val="dk1"/>
              </a:buClr>
              <a:buFont typeface="Arial"/>
              <a:buNone/>
            </a:pPr>
            <a:r>
              <a:rPr lang="en-US" sz="2700">
                <a:solidFill>
                  <a:srgbClr val="38761D"/>
                </a:solidFill>
                <a:latin typeface="Oswald"/>
                <a:ea typeface="Oswald"/>
                <a:cs typeface="Oswald"/>
                <a:sym typeface="Oswald"/>
              </a:rPr>
              <a:t>Articulate this concisely </a:t>
            </a:r>
            <a:endParaRPr sz="2700">
              <a:solidFill>
                <a:srgbClr val="38761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1203888"/>
            <a:ext cx="9144000" cy="4450226"/>
          </a:xfrm>
          <a:prstGeom prst="rect">
            <a:avLst/>
          </a:prstGeom>
          <a:noFill/>
          <a:ln>
            <a:noFill/>
          </a:ln>
        </p:spPr>
      </p:pic>
      <p:sp>
        <p:nvSpPr>
          <p:cNvPr id="133" name="Google Shape;133;p24"/>
          <p:cNvSpPr txBox="1"/>
          <p:nvPr/>
        </p:nvSpPr>
        <p:spPr>
          <a:xfrm>
            <a:off x="0" y="341450"/>
            <a:ext cx="2856000" cy="70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t>The Sundance Institute Documentary Film Program supports nonfiction filmmakers worldwide in the production of cinematic documentaries on contemporary themes.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Recent projects include Joshua Oppenheimer’s The Look of Silence; Laura Poitras’s CitizenFour; Feras Fayyad’s Last Men In Aleppo; RaMell Ross’s </a:t>
            </a:r>
            <a:r>
              <a:rPr lang="en-US" sz="1500" u="sng">
                <a:solidFill>
                  <a:schemeClr val="hlink"/>
                </a:solidFill>
                <a:hlinkClick r:id="rId4"/>
              </a:rPr>
              <a:t>Hale County This Morning, This Evening</a:t>
            </a:r>
            <a:r>
              <a:rPr lang="en-US" sz="1500"/>
              <a:t>; Kirsten Johnson’s Cameraperson; Yance Ford’s Strong Island; and Raoul Peck’s I Am Not Your Negro.</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u="sng">
                <a:solidFill>
                  <a:schemeClr val="hlink"/>
                </a:solidFill>
                <a:hlinkClick r:id="rId5"/>
              </a:rPr>
              <a:t>Documentary Fund</a:t>
            </a:r>
            <a:endParaRPr sz="1500"/>
          </a:p>
          <a:p>
            <a:pPr indent="0" lvl="0" marL="0" rtl="0" algn="l">
              <a:spcBef>
                <a:spcPts val="0"/>
              </a:spcBef>
              <a:spcAft>
                <a:spcPts val="0"/>
              </a:spcAft>
              <a:buNone/>
            </a:pPr>
            <a:r>
              <a:t/>
            </a:r>
            <a:endParaRPr sz="1500" u="sng">
              <a:solidFill>
                <a:schemeClr val="hlink"/>
              </a:solidFill>
            </a:endParaRPr>
          </a:p>
          <a:p>
            <a:pPr indent="0" lvl="0" marL="0" rtl="0" algn="l">
              <a:spcBef>
                <a:spcPts val="0"/>
              </a:spcBef>
              <a:spcAft>
                <a:spcPts val="0"/>
              </a:spcAft>
              <a:buNone/>
            </a:pPr>
            <a:r>
              <a:t/>
            </a:r>
            <a:endParaRPr sz="1500" u="sng">
              <a:solidFill>
                <a:schemeClr val="hlink"/>
              </a:solidFill>
            </a:endParaRPr>
          </a:p>
          <a:p>
            <a:pPr indent="0" lvl="0" marL="0" rtl="0" algn="l">
              <a:spcBef>
                <a:spcPts val="0"/>
              </a:spcBef>
              <a:spcAft>
                <a:spcPts val="0"/>
              </a:spcAft>
              <a:buNone/>
            </a:pPr>
            <a:r>
              <a:rPr lang="en-US" sz="1500"/>
              <a:t>The Documentary Fund has a rolling open-call. Submissions are accepted year-round.</a:t>
            </a:r>
            <a:br>
              <a:rPr lang="en-US"/>
            </a:br>
            <a:endParaRPr/>
          </a:p>
          <a:p>
            <a:pPr indent="0" lvl="0" marL="0" rtl="0" algn="l">
              <a:spcBef>
                <a:spcPts val="0"/>
              </a:spcBef>
              <a:spcAft>
                <a:spcPts val="0"/>
              </a:spcAft>
              <a:buNone/>
            </a:pPr>
            <a:r>
              <a:t/>
            </a:r>
            <a:endParaRPr/>
          </a:p>
        </p:txBody>
      </p:sp>
      <p:sp>
        <p:nvSpPr>
          <p:cNvPr id="134" name="Google Shape;134;p24"/>
          <p:cNvSpPr txBox="1"/>
          <p:nvPr/>
        </p:nvSpPr>
        <p:spPr>
          <a:xfrm>
            <a:off x="1311825" y="2350700"/>
            <a:ext cx="73461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4"/>
          <p:cNvSpPr txBox="1"/>
          <p:nvPr/>
        </p:nvSpPr>
        <p:spPr>
          <a:xfrm>
            <a:off x="6027725" y="341450"/>
            <a:ext cx="2856000" cy="22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Special Opportunity Funds</a:t>
            </a:r>
            <a:endParaRPr/>
          </a:p>
          <a:p>
            <a:pPr indent="0" lvl="0" marL="0" rtl="0" algn="l">
              <a:spcBef>
                <a:spcPts val="0"/>
              </a:spcBef>
              <a:spcAft>
                <a:spcPts val="0"/>
              </a:spcAft>
              <a:buNone/>
            </a:pPr>
            <a:r>
              <a:rPr lang="en-US"/>
              <a:t>The Documentary Fund offers additional support for projects that address specific pressing socio-cultural issues, through our partners. Projects selected for these opportunities will be fielded through our general Documentary Fund application.</a:t>
            </a:r>
            <a:br>
              <a:rPr lang="en-US"/>
            </a:br>
            <a:endParaRPr/>
          </a:p>
        </p:txBody>
      </p:sp>
      <p:sp>
        <p:nvSpPr>
          <p:cNvPr id="136" name="Google Shape;136;p24"/>
          <p:cNvSpPr txBox="1"/>
          <p:nvPr/>
        </p:nvSpPr>
        <p:spPr>
          <a:xfrm>
            <a:off x="5728625" y="4027800"/>
            <a:ext cx="3155100" cy="18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A&amp;E Brave Storytellers Fund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Kendeda Fund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Science Sandbox Nonfiction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Luminate Fund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0" y="0"/>
            <a:ext cx="9067800" cy="6858000"/>
          </a:xfrm>
          <a:prstGeom prst="rect">
            <a:avLst/>
          </a:prstGeom>
          <a:noFill/>
          <a:ln>
            <a:noFill/>
          </a:ln>
        </p:spPr>
      </p:pic>
      <p:sp>
        <p:nvSpPr>
          <p:cNvPr id="143" name="Google Shape;143;p25"/>
          <p:cNvSpPr txBox="1"/>
          <p:nvPr/>
        </p:nvSpPr>
        <p:spPr>
          <a:xfrm>
            <a:off x="2632575" y="66425"/>
            <a:ext cx="3636600" cy="19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dok.incubator</a:t>
            </a:r>
            <a:r>
              <a:rPr lang="en-US"/>
              <a:t> invites editors, directors and producers to a six–month long workshop, focused on filmmakers’ professional development and giving you access to top internationally-experienced tutors.</a:t>
            </a:r>
            <a:endParaRPr/>
          </a:p>
        </p:txBody>
      </p:sp>
      <p:sp>
        <p:nvSpPr>
          <p:cNvPr id="144" name="Google Shape;144;p25"/>
          <p:cNvSpPr txBox="1"/>
          <p:nvPr/>
        </p:nvSpPr>
        <p:spPr>
          <a:xfrm>
            <a:off x="647600" y="4533250"/>
            <a:ext cx="8020500" cy="18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Be aware that all three team members – director, editor and producer – must be available to participate in three one-week residential sessions in April/May, June and September. You cannot apply without an editor.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will attend three one-week residential sessions at different project development stages (the dates and locations will be confirmed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Previous projects: </a:t>
            </a:r>
            <a:r>
              <a:rPr i="1" lang="en-US" u="sng">
                <a:solidFill>
                  <a:schemeClr val="hlink"/>
                </a:solidFill>
                <a:hlinkClick r:id="rId5"/>
              </a:rPr>
              <a:t>Thank You For the Rain</a:t>
            </a:r>
            <a:r>
              <a:rPr i="1" lang="en-US"/>
              <a:t>, </a:t>
            </a:r>
            <a:r>
              <a:rPr i="1" lang="en-US" u="sng">
                <a:solidFill>
                  <a:schemeClr val="hlink"/>
                </a:solidFill>
                <a:hlinkClick r:id="rId6"/>
              </a:rPr>
              <a:t>Edge of Democracy</a:t>
            </a:r>
            <a:r>
              <a:rPr i="1" lang="en-US"/>
              <a:t>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6"/>
          <p:cNvPicPr preferRelativeResize="0"/>
          <p:nvPr/>
        </p:nvPicPr>
        <p:blipFill>
          <a:blip r:embed="rId3">
            <a:alphaModFix/>
          </a:blip>
          <a:stretch>
            <a:fillRect/>
          </a:stretch>
        </p:blipFill>
        <p:spPr>
          <a:xfrm>
            <a:off x="0" y="0"/>
            <a:ext cx="9144000" cy="6858000"/>
          </a:xfrm>
          <a:prstGeom prst="rect">
            <a:avLst/>
          </a:prstGeom>
          <a:noFill/>
          <a:ln>
            <a:noFill/>
          </a:ln>
        </p:spPr>
      </p:pic>
      <p:sp>
        <p:nvSpPr>
          <p:cNvPr id="151" name="Google Shape;151;p26"/>
          <p:cNvSpPr txBox="1"/>
          <p:nvPr/>
        </p:nvSpPr>
        <p:spPr>
          <a:xfrm>
            <a:off x="4367200" y="265675"/>
            <a:ext cx="4500000" cy="20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The Gucci Tribeca Documentary Fund</a:t>
            </a:r>
            <a:r>
              <a:rPr lang="en-US">
                <a:solidFill>
                  <a:srgbClr val="FFFFFF"/>
                </a:solidFill>
              </a:rPr>
              <a:t> provides finishing funds to feature-length documentaries which highlight and humanize issues of social importance from around the world. The Gucci Tribeca Documentary Fund is geared towards feature documentaries, based anywhere, that are in production or post-production with no intended premiere exhibition date: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52" name="Google Shape;152;p26"/>
          <p:cNvSpPr txBox="1"/>
          <p:nvPr/>
        </p:nvSpPr>
        <p:spPr>
          <a:xfrm>
            <a:off x="4616275" y="4632875"/>
            <a:ext cx="4184400" cy="15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0" y="0"/>
            <a:ext cx="9144000" cy="6858001"/>
          </a:xfrm>
          <a:prstGeom prst="rect">
            <a:avLst/>
          </a:prstGeom>
          <a:noFill/>
          <a:ln>
            <a:noFill/>
          </a:ln>
        </p:spPr>
      </p:pic>
      <p:sp>
        <p:nvSpPr>
          <p:cNvPr id="159" name="Google Shape;159;p27"/>
          <p:cNvSpPr txBox="1"/>
          <p:nvPr/>
        </p:nvSpPr>
        <p:spPr>
          <a:xfrm>
            <a:off x="678000" y="0"/>
            <a:ext cx="7788000" cy="23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CPH:FORUM is </a:t>
            </a:r>
            <a:r>
              <a:rPr lang="en-US" sz="1600" u="sng">
                <a:solidFill>
                  <a:schemeClr val="hlink"/>
                </a:solidFill>
                <a:hlinkClick r:id="rId4"/>
              </a:rPr>
              <a:t>CPH:DOX</a:t>
            </a:r>
            <a:r>
              <a:rPr lang="en-US" sz="1600">
                <a:solidFill>
                  <a:srgbClr val="FFFFFF"/>
                </a:solidFill>
              </a:rPr>
              <a:t>’s financing and co-production event dedicated to facilitate the development and financing of creative and visually strong film projects with international potential, whether they are features, series or new media projects.</a:t>
            </a:r>
            <a:endParaRPr sz="1600">
              <a:solidFill>
                <a:srgbClr val="FFFFFF"/>
              </a:solidFill>
            </a:endParaRPr>
          </a:p>
          <a:p>
            <a:pPr indent="0" lvl="0" marL="0" rtl="0" algn="ctr">
              <a:spcBef>
                <a:spcPts val="0"/>
              </a:spcBef>
              <a:spcAft>
                <a:spcPts val="0"/>
              </a:spcAft>
              <a:buNone/>
            </a:pPr>
            <a:r>
              <a:t/>
            </a:r>
            <a:endParaRPr sz="1600">
              <a:solidFill>
                <a:srgbClr val="FFFFFF"/>
              </a:solidFill>
            </a:endParaRPr>
          </a:p>
          <a:p>
            <a:pPr indent="0" lvl="0" marL="0" rtl="0" algn="ctr">
              <a:spcBef>
                <a:spcPts val="0"/>
              </a:spcBef>
              <a:spcAft>
                <a:spcPts val="0"/>
              </a:spcAft>
              <a:buNone/>
            </a:pPr>
            <a:r>
              <a:rPr lang="en-US" sz="1600">
                <a:solidFill>
                  <a:srgbClr val="FFFFFF"/>
                </a:solidFill>
              </a:rPr>
              <a:t>Eurimages Co-Production Development Award of €15,000 for the events best pitch. Also, we are excited about our continued collaboration with Kickstarter, who will be onboard to provide guidance and promotional support for all film projects that are participating in CPH:FORUM, including campaign strategy and outreach, tailored guidance for specific projects, press support and promotion.</a:t>
            </a:r>
            <a:endParaRPr sz="1600">
              <a:solidFill>
                <a:srgbClr val="FFFFFF"/>
              </a:solidFill>
            </a:endParaRPr>
          </a:p>
        </p:txBody>
      </p:sp>
      <p:sp>
        <p:nvSpPr>
          <p:cNvPr id="160" name="Google Shape;160;p27"/>
          <p:cNvSpPr txBox="1"/>
          <p:nvPr/>
        </p:nvSpPr>
        <p:spPr>
          <a:xfrm>
            <a:off x="902250" y="4184550"/>
            <a:ext cx="7339500" cy="23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Reflecting the overall profile of CPH:DOX, projects at CPH:FORUM are presented within five main categories: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a:solidFill>
                  <a:srgbClr val="FFFFFF"/>
                </a:solidFill>
              </a:rPr>
              <a:t>FICTIONONFICTION: Challenging works in the hybrid landscape between fiction and non-fiction.</a:t>
            </a:r>
            <a:endParaRPr>
              <a:solidFill>
                <a:srgbClr val="FFFFFF"/>
              </a:solidFill>
            </a:endParaRPr>
          </a:p>
          <a:p>
            <a:pPr indent="0" lvl="0" marL="0" rtl="0" algn="l">
              <a:spcBef>
                <a:spcPts val="0"/>
              </a:spcBef>
              <a:spcAft>
                <a:spcPts val="0"/>
              </a:spcAft>
              <a:buNone/>
            </a:pPr>
            <a:r>
              <a:rPr lang="en-US">
                <a:solidFill>
                  <a:srgbClr val="FFFFFF"/>
                </a:solidFill>
              </a:rPr>
              <a:t>CINEMA: High-end theatrical feature-length documentaries with international distribution potential.</a:t>
            </a:r>
            <a:endParaRPr>
              <a:solidFill>
                <a:srgbClr val="FFFFFF"/>
              </a:solidFill>
            </a:endParaRPr>
          </a:p>
          <a:p>
            <a:pPr indent="0" lvl="0" marL="0" rtl="0" algn="l">
              <a:spcBef>
                <a:spcPts val="0"/>
              </a:spcBef>
              <a:spcAft>
                <a:spcPts val="0"/>
              </a:spcAft>
              <a:buNone/>
            </a:pPr>
            <a:r>
              <a:rPr lang="en-US">
                <a:solidFill>
                  <a:srgbClr val="FFFFFF"/>
                </a:solidFill>
              </a:rPr>
              <a:t>F:ACT: Projects bridging the fields of filmmaking, investigative journalism and activism.</a:t>
            </a:r>
            <a:endParaRPr>
              <a:solidFill>
                <a:srgbClr val="FFFFFF"/>
              </a:solidFill>
            </a:endParaRPr>
          </a:p>
          <a:p>
            <a:pPr indent="0" lvl="0" marL="0" rtl="0" algn="l">
              <a:spcBef>
                <a:spcPts val="0"/>
              </a:spcBef>
              <a:spcAft>
                <a:spcPts val="0"/>
              </a:spcAft>
              <a:buNone/>
            </a:pPr>
            <a:r>
              <a:rPr lang="en-US">
                <a:solidFill>
                  <a:srgbClr val="FFFFFF"/>
                </a:solidFill>
              </a:rPr>
              <a:t>ART: Film projects positioned in the borderland between art and film and screened both within the institution of cinema and that of visual arts.</a:t>
            </a:r>
            <a:endParaRPr>
              <a:solidFill>
                <a:srgbClr val="FFFFFF"/>
              </a:solidFill>
            </a:endParaRPr>
          </a:p>
          <a:p>
            <a:pPr indent="0" lvl="0" marL="0" rtl="0" algn="l">
              <a:spcBef>
                <a:spcPts val="0"/>
              </a:spcBef>
              <a:spcAft>
                <a:spcPts val="0"/>
              </a:spcAft>
              <a:buNone/>
            </a:pPr>
            <a:r>
              <a:rPr lang="en-US">
                <a:solidFill>
                  <a:srgbClr val="FFFFFF"/>
                </a:solidFill>
              </a:rPr>
              <a:t>SCIENCE: Creative documentary film and new media projects on science and technology.</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8"/>
          <p:cNvPicPr preferRelativeResize="0"/>
          <p:nvPr/>
        </p:nvPicPr>
        <p:blipFill>
          <a:blip r:embed="rId3">
            <a:alphaModFix/>
          </a:blip>
          <a:stretch>
            <a:fillRect/>
          </a:stretch>
        </p:blipFill>
        <p:spPr>
          <a:xfrm>
            <a:off x="76200" y="603063"/>
            <a:ext cx="8991600" cy="5651863"/>
          </a:xfrm>
          <a:prstGeom prst="rect">
            <a:avLst/>
          </a:prstGeom>
          <a:noFill/>
          <a:ln>
            <a:noFill/>
          </a:ln>
        </p:spPr>
      </p:pic>
      <p:sp>
        <p:nvSpPr>
          <p:cNvPr id="167" name="Google Shape;167;p28"/>
          <p:cNvSpPr txBox="1"/>
          <p:nvPr/>
        </p:nvSpPr>
        <p:spPr>
          <a:xfrm>
            <a:off x="1893000" y="199275"/>
            <a:ext cx="5446500" cy="13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While the IDA’s funds are US targeted, they have a great global funding database: </a:t>
            </a:r>
            <a:br>
              <a:rPr lang="en-US"/>
            </a:br>
            <a:br>
              <a:rPr lang="en-US"/>
            </a:br>
            <a:r>
              <a:rPr lang="en-US" sz="1100" u="sng">
                <a:solidFill>
                  <a:schemeClr val="hlink"/>
                </a:solidFill>
                <a:hlinkClick r:id="rId4"/>
              </a:rPr>
              <a:t>https://airtable.com/shrXiCFbXtjL04ZQY/tbl71vFUL804eGbkz/viwVFi9vq6VX91oQq?blocks=hide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72" name="Shape 172"/>
        <p:cNvGrpSpPr/>
        <p:nvPr/>
      </p:nvGrpSpPr>
      <p:grpSpPr>
        <a:xfrm>
          <a:off x="0" y="0"/>
          <a:ext cx="0" cy="0"/>
          <a:chOff x="0" y="0"/>
          <a:chExt cx="0" cy="0"/>
        </a:xfrm>
      </p:grpSpPr>
      <p:sp>
        <p:nvSpPr>
          <p:cNvPr id="173" name="Google Shape;173;p29"/>
          <p:cNvSpPr txBox="1"/>
          <p:nvPr/>
        </p:nvSpPr>
        <p:spPr>
          <a:xfrm>
            <a:off x="1713275" y="2457600"/>
            <a:ext cx="5559900" cy="29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FFFFFF"/>
                </a:solidFill>
              </a:rPr>
              <a:t>CHICKEN &amp; EGG</a:t>
            </a:r>
            <a:endParaRPr sz="3600">
              <a:solidFill>
                <a:srgbClr val="FFFFFF"/>
              </a:solidFill>
            </a:endParaRPr>
          </a:p>
          <a:p>
            <a:pPr indent="0" lvl="0" marL="0" rtl="0" algn="ctr">
              <a:lnSpc>
                <a:spcPct val="200000"/>
              </a:lnSpc>
              <a:spcBef>
                <a:spcPts val="0"/>
              </a:spcBef>
              <a:spcAft>
                <a:spcPts val="0"/>
              </a:spcAft>
              <a:buNone/>
            </a:pPr>
            <a:r>
              <a:rPr lang="en-US" sz="3600">
                <a:solidFill>
                  <a:srgbClr val="FFFFFF"/>
                </a:solidFill>
              </a:rPr>
              <a:t>PICTURES</a:t>
            </a:r>
            <a:endParaRPr sz="3600">
              <a:solidFill>
                <a:srgbClr val="FFFFFF"/>
              </a:solidFill>
            </a:endParaRPr>
          </a:p>
        </p:txBody>
      </p:sp>
      <p:sp>
        <p:nvSpPr>
          <p:cNvPr id="174" name="Google Shape;174;p29"/>
          <p:cNvSpPr txBox="1"/>
          <p:nvPr/>
        </p:nvSpPr>
        <p:spPr>
          <a:xfrm>
            <a:off x="0" y="0"/>
            <a:ext cx="4350600" cy="14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Our programs support women* nonfiction filmmakers at various stages in their careers.</a:t>
            </a:r>
            <a:endParaRPr>
              <a:solidFill>
                <a:srgbClr val="FFFFFF"/>
              </a:solidFill>
            </a:endParaRPr>
          </a:p>
          <a:p>
            <a:pPr indent="0" lvl="0" marL="0" rtl="0" algn="l">
              <a:spcBef>
                <a:spcPts val="0"/>
              </a:spcBef>
              <a:spcAft>
                <a:spcPts val="0"/>
              </a:spcAft>
              <a:buNone/>
            </a:pPr>
            <a:r>
              <a:rPr lang="en-US">
                <a:solidFill>
                  <a:srgbClr val="FFFFFF"/>
                </a:solidFill>
              </a:rPr>
              <a:t>We support filmmakers from diverse backgrounds who are both committed to social change and to the art and craft of filmmaking. When we choose a project, it is because we believe the film needs to be made–and that the particular filmmaker is the one to make it. Our grantees have unique access to their subjects, a collaborative spirit, and the courage to take creative risks.</a:t>
            </a:r>
            <a:endParaRPr>
              <a:solidFill>
                <a:srgbClr val="FFFFFF"/>
              </a:solidFill>
            </a:endParaRPr>
          </a:p>
        </p:txBody>
      </p:sp>
      <p:sp>
        <p:nvSpPr>
          <p:cNvPr id="175" name="Google Shape;175;p29"/>
          <p:cNvSpPr txBox="1"/>
          <p:nvPr/>
        </p:nvSpPr>
        <p:spPr>
          <a:xfrm>
            <a:off x="3520325" y="5040750"/>
            <a:ext cx="5330400" cy="25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(EGG)CELERATOR LAB:</a:t>
            </a:r>
            <a:br>
              <a:rPr lang="en-US">
                <a:solidFill>
                  <a:srgbClr val="FFFFFF"/>
                </a:solidFill>
              </a:rPr>
            </a:br>
            <a:br>
              <a:rPr lang="en-US">
                <a:solidFill>
                  <a:srgbClr val="FFFFFF"/>
                </a:solidFill>
              </a:rPr>
            </a:br>
            <a:r>
              <a:rPr lang="en-US">
                <a:solidFill>
                  <a:srgbClr val="FFFFFF"/>
                </a:solidFill>
              </a:rPr>
              <a:t>The (Egg)celerator Lab (formerly the Accelerator Lab) is focused on identifying and supporting nonfiction directors working on their first or second feature-length documentary. This program brings together ten projects, with a special focus on self-identifying women and gender non-conforming directors.</a:t>
            </a:r>
            <a:endParaRPr>
              <a:solidFill>
                <a:srgbClr val="FFFFFF"/>
              </a:solidFill>
            </a:endParaRPr>
          </a:p>
        </p:txBody>
      </p:sp>
      <p:sp>
        <p:nvSpPr>
          <p:cNvPr id="176" name="Google Shape;176;p29"/>
          <p:cNvSpPr txBox="1"/>
          <p:nvPr/>
        </p:nvSpPr>
        <p:spPr>
          <a:xfrm>
            <a:off x="5330300" y="241825"/>
            <a:ext cx="3520500" cy="20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PROJECT: HATCHED</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a:solidFill>
                  <a:srgbClr val="FFFFFF"/>
                </a:solidFill>
              </a:rPr>
              <a:t>Project: Hatched is Chicken &amp; Egg Pictures’ completion fund, designed to support nonfiction directors as they prepare for the world premiere of a feature-length documentary film and develop a strategic impact and audience engagement campaign.</a:t>
            </a:r>
            <a:endParaRPr>
              <a:solidFill>
                <a:srgbClr val="FFFFFF"/>
              </a:solidFill>
            </a:endParaRPr>
          </a:p>
        </p:txBody>
      </p:sp>
      <p:sp>
        <p:nvSpPr>
          <p:cNvPr id="177" name="Google Shape;177;p29"/>
          <p:cNvSpPr txBox="1"/>
          <p:nvPr/>
        </p:nvSpPr>
        <p:spPr>
          <a:xfrm>
            <a:off x="249075" y="3579475"/>
            <a:ext cx="2905800" cy="45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5"/>
              </a:rPr>
              <a:t>DOCS BY THE DOZEN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FFFFFF"/>
                </a:solidFill>
              </a:rPr>
              <a:t>Docs by the Dozen recognizes the power of documentary shorts.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a:solidFill>
                  <a:srgbClr val="FFFFFF"/>
                </a:solidFill>
              </a:rPr>
              <a:t>Docs by the Dozen was designed to engage with the 300+ members of our AlumNest, build meaningful partnerships with like-minded organizations and media companies, and generate artistic and innovative short films and series that can increase a filmmaker’s financial stability. </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30"/>
          <p:cNvPicPr preferRelativeResize="0"/>
          <p:nvPr/>
        </p:nvPicPr>
        <p:blipFill>
          <a:blip r:embed="rId3">
            <a:alphaModFix/>
          </a:blip>
          <a:stretch>
            <a:fillRect/>
          </a:stretch>
        </p:blipFill>
        <p:spPr>
          <a:xfrm>
            <a:off x="0" y="0"/>
            <a:ext cx="9210424" cy="6791576"/>
          </a:xfrm>
          <a:prstGeom prst="rect">
            <a:avLst/>
          </a:prstGeom>
          <a:noFill/>
          <a:ln>
            <a:noFill/>
          </a:ln>
        </p:spPr>
      </p:pic>
      <p:sp>
        <p:nvSpPr>
          <p:cNvPr id="184" name="Google Shape;184;p30"/>
          <p:cNvSpPr txBox="1"/>
          <p:nvPr/>
        </p:nvSpPr>
        <p:spPr>
          <a:xfrm>
            <a:off x="265675" y="149450"/>
            <a:ext cx="8717700" cy="234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rgbClr val="FFFFFF"/>
                </a:solidFill>
              </a:rPr>
              <a:t>The MeetMarket is one of the world’s largest documentary and factual markets and pitching forums. Selected projects will have the opportunity to meet with top Decision Makers among 300+ international funders, broadcasters, distributors and exhibitors. The MeetMarket offers a unique way to pitch your project through carefully matchmade meetings between pitchers and Decision Makers, for creative and financial discussions. The MeetMarket is open to all documentary makers, local and international, and we welcome submissions from established, emerging as well as first-time filmmakers. Projects can be in any form ranging from long form to series and formats.</a:t>
            </a:r>
            <a:endParaRPr sz="1500">
              <a:solidFill>
                <a:srgbClr val="FFFFFF"/>
              </a:solidFill>
            </a:endParaRPr>
          </a:p>
        </p:txBody>
      </p:sp>
      <p:sp>
        <p:nvSpPr>
          <p:cNvPr id="185" name="Google Shape;185;p30"/>
          <p:cNvSpPr txBox="1"/>
          <p:nvPr/>
        </p:nvSpPr>
        <p:spPr>
          <a:xfrm>
            <a:off x="680825" y="4334000"/>
            <a:ext cx="8169900" cy="23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The market gives you the chance to meet with the likes of A+E, ARTE, BBC, Bertha Foundation, Catapult Film Fund, Channel 4, Submarine Entertainment, Curzon, Cinereach, Doc Society, Dogwoof, Field of Vision, The Guardian, Google, National Geographic, NETFLIX, New York Times, PBS, Pulse Films, SKY, Submarine, SXSW, Universal, VICE, and many more companies and organisations who are looking to support and invest in documentary storytelling.</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a:solidFill>
                  <a:srgbClr val="FFFFFF"/>
                </a:solidFill>
              </a:rPr>
              <a:t>Many internationally successful documentaries have found partners in the MeetMarket while in development, including </a:t>
            </a:r>
            <a:r>
              <a:rPr i="1" lang="en-US">
                <a:solidFill>
                  <a:srgbClr val="FFFFFF"/>
                </a:solidFill>
              </a:rPr>
              <a:t>The Edge of Democracy, Unrest, Searching for Sugarman, The Act of Killing, The Look of Silence, Black Panthers: Vanguard of the Revolution, Mavis!, 5 Broken Cameras, The Story of Film,</a:t>
            </a:r>
            <a:r>
              <a:rPr lang="en-US">
                <a:solidFill>
                  <a:srgbClr val="FFFFFF"/>
                </a:solidFill>
              </a:rPr>
              <a:t> and many more.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Google Shape;191;p31"/>
          <p:cNvPicPr preferRelativeResize="0"/>
          <p:nvPr/>
        </p:nvPicPr>
        <p:blipFill>
          <a:blip r:embed="rId3">
            <a:alphaModFix/>
          </a:blip>
          <a:stretch>
            <a:fillRect/>
          </a:stretch>
        </p:blipFill>
        <p:spPr>
          <a:xfrm>
            <a:off x="91300" y="2988925"/>
            <a:ext cx="3893975" cy="1934002"/>
          </a:xfrm>
          <a:prstGeom prst="rect">
            <a:avLst/>
          </a:prstGeom>
          <a:noFill/>
          <a:ln>
            <a:noFill/>
          </a:ln>
        </p:spPr>
      </p:pic>
      <p:pic>
        <p:nvPicPr>
          <p:cNvPr id="192" name="Google Shape;192;p31"/>
          <p:cNvPicPr preferRelativeResize="0"/>
          <p:nvPr/>
        </p:nvPicPr>
        <p:blipFill>
          <a:blip r:embed="rId4">
            <a:alphaModFix/>
          </a:blip>
          <a:stretch>
            <a:fillRect/>
          </a:stretch>
        </p:blipFill>
        <p:spPr>
          <a:xfrm>
            <a:off x="403375" y="1455250"/>
            <a:ext cx="2857500" cy="1276350"/>
          </a:xfrm>
          <a:prstGeom prst="rect">
            <a:avLst/>
          </a:prstGeom>
          <a:noFill/>
          <a:ln>
            <a:noFill/>
          </a:ln>
        </p:spPr>
      </p:pic>
      <p:sp>
        <p:nvSpPr>
          <p:cNvPr id="193" name="Google Shape;193;p31"/>
          <p:cNvSpPr txBox="1"/>
          <p:nvPr/>
        </p:nvSpPr>
        <p:spPr>
          <a:xfrm>
            <a:off x="4068325" y="1178975"/>
            <a:ext cx="4815600" cy="4931700"/>
          </a:xfrm>
          <a:prstGeom prst="rect">
            <a:avLst/>
          </a:prstGeom>
          <a:noFill/>
          <a:ln>
            <a:noFill/>
          </a:ln>
        </p:spPr>
        <p:txBody>
          <a:bodyPr anchorCtr="0" anchor="t" bIns="91425" lIns="91425" spcFirstLastPara="1" rIns="91425" wrap="square" tIns="91425">
            <a:noAutofit/>
          </a:bodyPr>
          <a:lstStyle/>
          <a:p>
            <a:pPr indent="0" lvl="0" marL="0" rtl="0" algn="ctr">
              <a:lnSpc>
                <a:spcPct val="117391"/>
              </a:lnSpc>
              <a:spcBef>
                <a:spcPts val="0"/>
              </a:spcBef>
              <a:spcAft>
                <a:spcPts val="0"/>
              </a:spcAft>
              <a:buNone/>
            </a:pPr>
            <a:r>
              <a:rPr b="1" lang="en-US" sz="2250" u="sng">
                <a:solidFill>
                  <a:schemeClr val="hlink"/>
                </a:solidFill>
                <a:highlight>
                  <a:srgbClr val="FFFFFF"/>
                </a:highlight>
                <a:hlinkClick r:id="rId5"/>
              </a:rPr>
              <a:t>Assembly</a:t>
            </a:r>
            <a:endParaRPr b="1" sz="2250">
              <a:solidFill>
                <a:srgbClr val="FF4947"/>
              </a:solidFill>
              <a:highlight>
                <a:srgbClr val="FFFFFF"/>
              </a:highlight>
            </a:endParaRPr>
          </a:p>
          <a:p>
            <a:pPr indent="0" lvl="0" marL="0" rtl="0" algn="ctr">
              <a:lnSpc>
                <a:spcPct val="117391"/>
              </a:lnSpc>
              <a:spcBef>
                <a:spcPts val="0"/>
              </a:spcBef>
              <a:spcAft>
                <a:spcPts val="0"/>
              </a:spcAft>
              <a:buNone/>
            </a:pPr>
            <a:r>
              <a:t/>
            </a:r>
            <a:endParaRPr b="1" sz="2250">
              <a:solidFill>
                <a:srgbClr val="FF4947"/>
              </a:solidFill>
              <a:highlight>
                <a:srgbClr val="FFFFFF"/>
              </a:highlight>
            </a:endParaRPr>
          </a:p>
          <a:p>
            <a:pPr indent="0" lvl="0" marL="0" rtl="0" algn="ctr">
              <a:lnSpc>
                <a:spcPct val="117391"/>
              </a:lnSpc>
              <a:spcBef>
                <a:spcPts val="0"/>
              </a:spcBef>
              <a:spcAft>
                <a:spcPts val="0"/>
              </a:spcAft>
              <a:buNone/>
            </a:pPr>
            <a:r>
              <a:t/>
            </a:r>
            <a:endParaRPr b="1" sz="2250">
              <a:solidFill>
                <a:srgbClr val="FF4947"/>
              </a:solidFill>
              <a:highlight>
                <a:srgbClr val="FFFFFF"/>
              </a:highlight>
            </a:endParaRPr>
          </a:p>
          <a:p>
            <a:pPr indent="0" lvl="0" marL="0" rtl="0" algn="ctr">
              <a:lnSpc>
                <a:spcPct val="117391"/>
              </a:lnSpc>
              <a:spcBef>
                <a:spcPts val="0"/>
              </a:spcBef>
              <a:spcAft>
                <a:spcPts val="0"/>
              </a:spcAft>
              <a:buClr>
                <a:schemeClr val="dk1"/>
              </a:buClr>
              <a:buSzPts val="1100"/>
              <a:buFont typeface="Arial"/>
              <a:buNone/>
            </a:pPr>
            <a:r>
              <a:rPr lang="en-US" sz="1600">
                <a:solidFill>
                  <a:srgbClr val="FF4947"/>
                </a:solidFill>
                <a:highlight>
                  <a:srgbClr val="FFFFFF"/>
                </a:highlight>
              </a:rPr>
              <a:t>Assembly is a development lab for creative documentaries. The programme is a project-based intensive workshop for international filmmakers working on their first or second feature. Participants from six selected projects will attend a four-day programme in London with talks, workshops and one-to-one mentoring followed by a closed pitch for £10,000 development funding. Participants will also be able to attend screenings, talks and networking events as part of Open City Documentary Festival</a:t>
            </a:r>
            <a:endParaRPr sz="1600">
              <a:solidFill>
                <a:srgbClr val="FF4947"/>
              </a:solidFill>
              <a:highlight>
                <a:srgbClr val="FFFFFF"/>
              </a:highlight>
            </a:endParaRPr>
          </a:p>
          <a:p>
            <a:pPr indent="0" lvl="0" marL="0" rtl="0" algn="l">
              <a:spcBef>
                <a:spcPts val="0"/>
              </a:spcBef>
              <a:spcAft>
                <a:spcPts val="0"/>
              </a:spcAft>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32"/>
          <p:cNvPicPr preferRelativeResize="0"/>
          <p:nvPr/>
        </p:nvPicPr>
        <p:blipFill>
          <a:blip r:embed="rId3">
            <a:alphaModFix/>
          </a:blip>
          <a:stretch>
            <a:fillRect/>
          </a:stretch>
        </p:blipFill>
        <p:spPr>
          <a:xfrm>
            <a:off x="2161650" y="2258275"/>
            <a:ext cx="4572000" cy="2571750"/>
          </a:xfrm>
          <a:prstGeom prst="rect">
            <a:avLst/>
          </a:prstGeom>
          <a:noFill/>
          <a:ln>
            <a:noFill/>
          </a:ln>
        </p:spPr>
      </p:pic>
      <p:sp>
        <p:nvSpPr>
          <p:cNvPr id="200" name="Google Shape;200;p32"/>
          <p:cNvSpPr txBox="1"/>
          <p:nvPr/>
        </p:nvSpPr>
        <p:spPr>
          <a:xfrm>
            <a:off x="362550" y="215875"/>
            <a:ext cx="8418900" cy="20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CrossCurrents Doc Funds</a:t>
            </a:r>
            <a:r>
              <a:rPr lang="en-US"/>
              <a:t>:</a:t>
            </a:r>
            <a:endParaRPr/>
          </a:p>
          <a:p>
            <a:pPr indent="0" lvl="0" marL="0" rtl="0" algn="l">
              <a:spcBef>
                <a:spcPts val="0"/>
              </a:spcBef>
              <a:spcAft>
                <a:spcPts val="0"/>
              </a:spcAft>
              <a:buNone/>
            </a:pPr>
            <a:r>
              <a:t/>
            </a:r>
            <a:endParaRPr/>
          </a:p>
          <a:p>
            <a:pPr indent="0" lvl="0" marL="0" rtl="0" algn="l">
              <a:lnSpc>
                <a:spcPct val="160000"/>
              </a:lnSpc>
              <a:spcBef>
                <a:spcPts val="0"/>
              </a:spcBef>
              <a:spcAft>
                <a:spcPts val="0"/>
              </a:spcAft>
              <a:buNone/>
            </a:pPr>
            <a:r>
              <a:rPr lang="en-US" sz="1200">
                <a:solidFill>
                  <a:srgbClr val="666666"/>
                </a:solidFill>
                <a:highlight>
                  <a:srgbClr val="FFFFFF"/>
                </a:highlight>
              </a:rPr>
              <a:t>Promoting inclusion in the documentary space, the CrossCurrents Doc Funds foster storytelling from within groups whose perspectives have been historically underrepresented. The filmmaker’s deep connections to the community will offer a unique perspective on the stories they share.</a:t>
            </a:r>
            <a:endParaRPr sz="1200">
              <a:solidFill>
                <a:srgbClr val="666666"/>
              </a:solidFill>
              <a:highlight>
                <a:srgbClr val="FFFFFF"/>
              </a:highlight>
            </a:endParaRPr>
          </a:p>
          <a:p>
            <a:pPr indent="0" lvl="0" marL="0" rtl="0" algn="l">
              <a:lnSpc>
                <a:spcPct val="160000"/>
              </a:lnSpc>
              <a:spcBef>
                <a:spcPts val="1500"/>
              </a:spcBef>
              <a:spcAft>
                <a:spcPts val="0"/>
              </a:spcAft>
              <a:buClr>
                <a:schemeClr val="dk1"/>
              </a:buClr>
              <a:buSzPts val="1100"/>
              <a:buFont typeface="Arial"/>
              <a:buNone/>
            </a:pPr>
            <a:r>
              <a:rPr lang="en-US" sz="1200">
                <a:solidFill>
                  <a:srgbClr val="666666"/>
                </a:solidFill>
                <a:highlight>
                  <a:srgbClr val="FFFFFF"/>
                </a:highlight>
              </a:rPr>
              <a:t>Development and production grants of $10,000-$30,000 CAD for interactive, short or feature-length films by emerging international storytellers whose perspectives have been historically underrepresented.</a:t>
            </a:r>
            <a:endParaRPr sz="1200">
              <a:solidFill>
                <a:srgbClr val="666666"/>
              </a:solidFill>
              <a:highlight>
                <a:srgbClr val="FFFFFF"/>
              </a:highlight>
            </a:endParaRPr>
          </a:p>
          <a:p>
            <a:pPr indent="0" lvl="0" marL="0" rtl="0" algn="l">
              <a:spcBef>
                <a:spcPts val="1500"/>
              </a:spcBef>
              <a:spcAft>
                <a:spcPts val="0"/>
              </a:spcAft>
              <a:buNone/>
            </a:pPr>
            <a:r>
              <a:t/>
            </a:r>
            <a:endParaRPr/>
          </a:p>
        </p:txBody>
      </p:sp>
      <p:sp>
        <p:nvSpPr>
          <p:cNvPr id="201" name="Google Shape;201;p32"/>
          <p:cNvSpPr txBox="1"/>
          <p:nvPr/>
        </p:nvSpPr>
        <p:spPr>
          <a:xfrm>
            <a:off x="249075" y="4293525"/>
            <a:ext cx="4134600" cy="22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666666"/>
                </a:solidFill>
              </a:rPr>
              <a:t>North America’s most effective international documentary market, the </a:t>
            </a:r>
            <a:r>
              <a:rPr lang="en-US" u="sng">
                <a:solidFill>
                  <a:schemeClr val="accent5"/>
                </a:solidFill>
                <a:hlinkClick r:id="rId5"/>
              </a:rPr>
              <a:t>Hot Docs Forum</a:t>
            </a:r>
            <a:r>
              <a:rPr lang="en-US">
                <a:solidFill>
                  <a:schemeClr val="accent5"/>
                </a:solidFill>
              </a:rPr>
              <a:t> </a:t>
            </a:r>
            <a:r>
              <a:rPr lang="en-US">
                <a:solidFill>
                  <a:srgbClr val="666666"/>
                </a:solidFill>
              </a:rPr>
              <a:t>is a dynamic pitching event that stimulates international co-production financing.</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rPr lang="en-US">
                <a:solidFill>
                  <a:srgbClr val="666666"/>
                </a:solidFill>
              </a:rPr>
              <a:t>Taking place over two days, pre-selected international projects are presented to a round table of leading commissioning editors, film fund representatives, financiers, programming executives and delegates from around the globe.</a:t>
            </a:r>
            <a:endParaRPr>
              <a:solidFill>
                <a:srgbClr val="666666"/>
              </a:solidFill>
            </a:endParaRPr>
          </a:p>
        </p:txBody>
      </p:sp>
      <p:sp>
        <p:nvSpPr>
          <p:cNvPr id="202" name="Google Shape;202;p32"/>
          <p:cNvSpPr txBox="1"/>
          <p:nvPr/>
        </p:nvSpPr>
        <p:spPr>
          <a:xfrm>
            <a:off x="5097825" y="4426350"/>
            <a:ext cx="3819300" cy="22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u="sng">
                <a:solidFill>
                  <a:schemeClr val="hlink"/>
                </a:solidFill>
                <a:highlight>
                  <a:srgbClr val="FFFFFF"/>
                </a:highlight>
                <a:hlinkClick r:id="rId6"/>
              </a:rPr>
              <a:t>Hot Docs-Blue Ice Group Documentary Fund</a:t>
            </a:r>
            <a:r>
              <a:rPr lang="en-US" sz="1500">
                <a:solidFill>
                  <a:srgbClr val="2A2A2A"/>
                </a:solidFill>
                <a:highlight>
                  <a:srgbClr val="FFFFFF"/>
                </a:highlight>
              </a:rPr>
              <a:t> </a:t>
            </a:r>
            <a:r>
              <a:rPr lang="en-US" sz="1200">
                <a:solidFill>
                  <a:srgbClr val="666666"/>
                </a:solidFill>
              </a:rPr>
              <a:t>provides</a:t>
            </a:r>
            <a:r>
              <a:rPr lang="en-US" sz="1200">
                <a:solidFill>
                  <a:srgbClr val="2A2A2A"/>
                </a:solidFill>
                <a:highlight>
                  <a:srgbClr val="FFFFFF"/>
                </a:highlight>
              </a:rPr>
              <a:t> </a:t>
            </a:r>
            <a:r>
              <a:rPr b="1" lang="en-US" sz="1200">
                <a:solidFill>
                  <a:srgbClr val="2A2A2A"/>
                </a:solidFill>
                <a:highlight>
                  <a:srgbClr val="FFFFFF"/>
                </a:highlight>
              </a:rPr>
              <a:t>development grants</a:t>
            </a:r>
            <a:r>
              <a:rPr lang="en-US" sz="1200">
                <a:solidFill>
                  <a:srgbClr val="2A2A2A"/>
                </a:solidFill>
                <a:highlight>
                  <a:srgbClr val="FFFFFF"/>
                </a:highlight>
              </a:rPr>
              <a:t> of up to 10,000 CAD and </a:t>
            </a:r>
            <a:r>
              <a:rPr b="1" lang="en-US" sz="1200">
                <a:solidFill>
                  <a:srgbClr val="2A2A2A"/>
                </a:solidFill>
                <a:highlight>
                  <a:srgbClr val="FFFFFF"/>
                </a:highlight>
              </a:rPr>
              <a:t>production grants</a:t>
            </a:r>
            <a:r>
              <a:rPr lang="en-US" sz="1200">
                <a:solidFill>
                  <a:srgbClr val="2A2A2A"/>
                </a:solidFill>
                <a:highlight>
                  <a:srgbClr val="FFFFFF"/>
                </a:highlight>
              </a:rPr>
              <a:t> of up to $40,000 CAD to four to ten projects annually. Each year, up to five funded projects are invited to participate in a year-long mentorship program, which includes private filmmaker labs at Hot Docs and the Durban FilmMart/Durban International Film Festival or other festivals and markets in Africa.</a:t>
            </a:r>
            <a:endParaRPr>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7" name="Shape 20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nvSpPr>
        <p:spPr>
          <a:xfrm>
            <a:off x="375350" y="292000"/>
            <a:ext cx="2020500" cy="8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u="sng">
                <a:solidFill>
                  <a:srgbClr val="38761D"/>
                </a:solidFill>
                <a:latin typeface="Oswald"/>
                <a:ea typeface="Oswald"/>
                <a:cs typeface="Oswald"/>
                <a:sym typeface="Oswald"/>
              </a:rPr>
              <a:t>DO</a:t>
            </a:r>
            <a:endParaRPr b="1" sz="2400" u="sng">
              <a:solidFill>
                <a:srgbClr val="38761D"/>
              </a:solidFill>
              <a:latin typeface="Oswald"/>
              <a:ea typeface="Oswald"/>
              <a:cs typeface="Oswald"/>
              <a:sym typeface="Oswald"/>
            </a:endParaRPr>
          </a:p>
        </p:txBody>
      </p:sp>
      <p:sp>
        <p:nvSpPr>
          <p:cNvPr id="76" name="Google Shape;76;p16"/>
          <p:cNvSpPr txBox="1"/>
          <p:nvPr/>
        </p:nvSpPr>
        <p:spPr>
          <a:xfrm>
            <a:off x="1277775" y="795100"/>
            <a:ext cx="6676200" cy="5821800"/>
          </a:xfrm>
          <a:prstGeom prst="rect">
            <a:avLst/>
          </a:prstGeom>
          <a:noFill/>
          <a:ln>
            <a:noFill/>
          </a:ln>
        </p:spPr>
        <p:txBody>
          <a:bodyPr anchorCtr="0" anchor="t" bIns="91425" lIns="91425" spcFirstLastPara="1" rIns="91425" wrap="square" tIns="91425">
            <a:noAutofit/>
          </a:bodyPr>
          <a:lstStyle/>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Leave yourself plenty of time to make an application. </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Be aware that funders have tight schedules to read large volumes of applications to assess ranging from 150 to 500 at a time. </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Read all the information provided about the funds - that includes </a:t>
            </a:r>
            <a:r>
              <a:rPr b="1" lang="en-US" sz="1100" u="sng">
                <a:solidFill>
                  <a:srgbClr val="666666"/>
                </a:solidFill>
                <a:highlight>
                  <a:srgbClr val="FFFFFF"/>
                </a:highlight>
                <a:latin typeface="Oswald"/>
                <a:ea typeface="Oswald"/>
                <a:cs typeface="Oswald"/>
                <a:sym typeface="Oswald"/>
              </a:rPr>
              <a:t>deadlines, criteria, application process</a:t>
            </a:r>
            <a:r>
              <a:rPr lang="en-US" sz="1100">
                <a:solidFill>
                  <a:srgbClr val="666666"/>
                </a:solidFill>
                <a:highlight>
                  <a:srgbClr val="FFFFFF"/>
                </a:highlight>
                <a:latin typeface="Oswald"/>
                <a:ea typeface="Oswald"/>
                <a:cs typeface="Oswald"/>
                <a:sym typeface="Oswald"/>
              </a:rPr>
              <a:t> etc. With documents that you have been asked to read such as guidelines and tests to assess your eligibility, READ THE GUIDELINES AND COMPLETE THE TESTS. </a:t>
            </a:r>
            <a:endParaRPr sz="1100">
              <a:solidFill>
                <a:srgbClr val="666666"/>
              </a:solidFill>
              <a:highlight>
                <a:srgbClr val="FFFFFF"/>
              </a:highlight>
              <a:latin typeface="Oswald"/>
              <a:ea typeface="Oswald"/>
              <a:cs typeface="Oswald"/>
              <a:sym typeface="Oswald"/>
            </a:endParaRPr>
          </a:p>
          <a:p>
            <a:pPr indent="0" lvl="0" marL="0" rtl="0" algn="l">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u="sng">
                <a:solidFill>
                  <a:srgbClr val="666666"/>
                </a:solidFill>
                <a:highlight>
                  <a:srgbClr val="FFFFFF"/>
                </a:highlight>
                <a:latin typeface="Oswald"/>
                <a:ea typeface="Oswald"/>
                <a:cs typeface="Oswald"/>
                <a:sym typeface="Oswald"/>
              </a:rPr>
              <a:t>CHECK YOUR APPLICATION AND CHECK AGAIN BEFORE SUBMITTING.</a:t>
            </a:r>
            <a:endParaRPr sz="1100" u="sng">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*Do the 1-min video! It's one of the most best ways to communicate your ideas. We love seeing the passion of filmmakers and its often really useful for applicants who might be struggling to articulate what they're going for in the written portion, especially if the language your are writing in is not your first language.</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Keep to the word limit and say what you mean. </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When we ask for a budget, we're aware that this budget might change - we don't mind! - we just need to see that you have realistic expectations for your project.</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Be honest! Your application is being viewed by experienced people we can sense when something's not quite right and we will look into it.</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PUT IN THE EFFORT! A sloppy application that don't answer the questions asked suggests that the film is not a the right stage and that you might not be ready to make it. </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t/>
            </a:r>
            <a:endParaRPr sz="1100">
              <a:solidFill>
                <a:srgbClr val="666666"/>
              </a:solidFill>
              <a:highlight>
                <a:srgbClr val="FFFFFF"/>
              </a:highlight>
              <a:latin typeface="Oswald"/>
              <a:ea typeface="Oswald"/>
              <a:cs typeface="Oswald"/>
              <a:sym typeface="Oswald"/>
            </a:endParaRPr>
          </a:p>
          <a:p>
            <a:pPr indent="-298450" lvl="0" marL="457200" rtl="0" algn="ctr">
              <a:spcBef>
                <a:spcPts val="0"/>
              </a:spcBef>
              <a:spcAft>
                <a:spcPts val="0"/>
              </a:spcAft>
              <a:buClr>
                <a:srgbClr val="666666"/>
              </a:buClr>
              <a:buSzPts val="1100"/>
              <a:buFont typeface="Oswald"/>
              <a:buChar char="●"/>
            </a:pPr>
            <a:r>
              <a:rPr lang="en-US" sz="1100">
                <a:solidFill>
                  <a:srgbClr val="666666"/>
                </a:solidFill>
                <a:highlight>
                  <a:srgbClr val="FFFFFF"/>
                </a:highlight>
                <a:latin typeface="Oswald"/>
                <a:ea typeface="Oswald"/>
                <a:cs typeface="Oswald"/>
                <a:sym typeface="Oswald"/>
              </a:rPr>
              <a:t>Get in touch (within a reasonable time frame) - we are here to help.</a:t>
            </a:r>
            <a:endParaRPr sz="11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100">
              <a:solidFill>
                <a:srgbClr val="222222"/>
              </a:solidFill>
              <a:highlight>
                <a:srgbClr val="FFFFFF"/>
              </a:highlight>
            </a:endParaRPr>
          </a:p>
          <a:p>
            <a:pPr indent="0" lvl="0" marL="0" rtl="0" algn="ctr">
              <a:spcBef>
                <a:spcPts val="0"/>
              </a:spcBef>
              <a:spcAft>
                <a:spcPts val="0"/>
              </a:spcAft>
              <a:buNone/>
            </a:pPr>
            <a:r>
              <a:t/>
            </a:r>
            <a:endParaRPr sz="1100">
              <a:solidFill>
                <a:srgbClr val="222222"/>
              </a:solidFill>
              <a:highlight>
                <a:srgbClr val="FFFFFF"/>
              </a:highlight>
            </a:endParaRPr>
          </a:p>
          <a:p>
            <a:pPr indent="0" lvl="0" marL="0" rtl="0" algn="ctr">
              <a:spcBef>
                <a:spcPts val="0"/>
              </a:spcBef>
              <a:spcAft>
                <a:spcPts val="0"/>
              </a:spcAft>
              <a:buNone/>
            </a:pPr>
            <a:r>
              <a:t/>
            </a:r>
            <a:endParaRPr sz="1100">
              <a:solidFill>
                <a:srgbClr val="222222"/>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Impact Reports.png" id="212" name="Google Shape;212;p3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5"/>
          <p:cNvSpPr txBox="1"/>
          <p:nvPr/>
        </p:nvSpPr>
        <p:spPr>
          <a:xfrm>
            <a:off x="2413650" y="223275"/>
            <a:ext cx="4316700" cy="16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latin typeface="Montserrat"/>
                <a:ea typeface="Montserrat"/>
                <a:cs typeface="Montserrat"/>
                <a:sym typeface="Montserrat"/>
              </a:rPr>
              <a:t>DISTRIBUTION:</a:t>
            </a:r>
            <a:br>
              <a:rPr b="1" lang="en-US" sz="3000">
                <a:latin typeface="Montserrat"/>
                <a:ea typeface="Montserrat"/>
                <a:cs typeface="Montserrat"/>
                <a:sym typeface="Montserrat"/>
              </a:rPr>
            </a:br>
            <a:r>
              <a:rPr b="1" lang="en-US" sz="3000">
                <a:latin typeface="Montserrat"/>
                <a:ea typeface="Montserrat"/>
                <a:cs typeface="Montserrat"/>
                <a:sym typeface="Montserrat"/>
              </a:rPr>
              <a:t>WHAT ARE MY OPTIONS?</a:t>
            </a:r>
            <a:endParaRPr b="1" sz="3000">
              <a:latin typeface="Montserrat"/>
              <a:ea typeface="Montserrat"/>
              <a:cs typeface="Montserrat"/>
              <a:sym typeface="Montserrat"/>
            </a:endParaRPr>
          </a:p>
        </p:txBody>
      </p:sp>
      <p:sp>
        <p:nvSpPr>
          <p:cNvPr id="219" name="Google Shape;219;p35"/>
          <p:cNvSpPr txBox="1"/>
          <p:nvPr/>
        </p:nvSpPr>
        <p:spPr>
          <a:xfrm>
            <a:off x="398725" y="1881975"/>
            <a:ext cx="4052700" cy="18180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FFFF"/>
                </a:solidFill>
                <a:latin typeface="Montserrat"/>
                <a:ea typeface="Montserrat"/>
                <a:cs typeface="Montserrat"/>
                <a:sym typeface="Montserrat"/>
              </a:rPr>
              <a:t>TV:</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US">
                <a:solidFill>
                  <a:srgbClr val="FFFFFF"/>
                </a:solidFill>
                <a:latin typeface="Montserrat"/>
                <a:ea typeface="Montserrat"/>
                <a:cs typeface="Montserrat"/>
                <a:sym typeface="Montserrat"/>
              </a:rPr>
              <a:t> VOD  </a:t>
            </a:r>
            <a:br>
              <a:rPr lang="en-US">
                <a:solidFill>
                  <a:srgbClr val="FFFFFF"/>
                </a:solidFill>
                <a:latin typeface="Montserrat"/>
                <a:ea typeface="Montserrat"/>
                <a:cs typeface="Montserrat"/>
                <a:sym typeface="Montserrat"/>
              </a:rPr>
            </a:br>
            <a:r>
              <a:rPr lang="en-US">
                <a:solidFill>
                  <a:srgbClr val="FFFFFF"/>
                </a:solidFill>
                <a:latin typeface="Montserrat"/>
                <a:ea typeface="Montserrat"/>
                <a:cs typeface="Montserrat"/>
                <a:sym typeface="Montserrat"/>
              </a:rPr>
              <a:t> PAY CABLE    </a:t>
            </a:r>
            <a:br>
              <a:rPr lang="en-US">
                <a:solidFill>
                  <a:srgbClr val="FFFFFF"/>
                </a:solidFill>
                <a:latin typeface="Montserrat"/>
                <a:ea typeface="Montserrat"/>
                <a:cs typeface="Montserrat"/>
                <a:sym typeface="Montserrat"/>
              </a:rPr>
            </a:br>
            <a:r>
              <a:rPr lang="en-US">
                <a:solidFill>
                  <a:srgbClr val="FFFFFF"/>
                </a:solidFill>
                <a:latin typeface="Montserrat"/>
                <a:ea typeface="Montserrat"/>
                <a:cs typeface="Montserrat"/>
                <a:sym typeface="Montserrat"/>
              </a:rPr>
              <a:t>SATELLITE      </a:t>
            </a:r>
            <a:br>
              <a:rPr lang="en-US">
                <a:solidFill>
                  <a:srgbClr val="FFFFFF"/>
                </a:solidFill>
                <a:latin typeface="Montserrat"/>
                <a:ea typeface="Montserrat"/>
                <a:cs typeface="Montserrat"/>
                <a:sym typeface="Montserrat"/>
              </a:rPr>
            </a:br>
            <a:r>
              <a:rPr lang="en-US">
                <a:solidFill>
                  <a:srgbClr val="FFFFFF"/>
                </a:solidFill>
                <a:latin typeface="Montserrat"/>
                <a:ea typeface="Montserrat"/>
                <a:cs typeface="Montserrat"/>
                <a:sym typeface="Montserrat"/>
              </a:rPr>
              <a:t>DIGITAL </a:t>
            </a:r>
            <a:endParaRPr>
              <a:solidFill>
                <a:srgbClr val="FFFFFF"/>
              </a:solidFill>
              <a:latin typeface="Montserrat"/>
              <a:ea typeface="Montserrat"/>
              <a:cs typeface="Montserrat"/>
              <a:sym typeface="Montserrat"/>
            </a:endParaRPr>
          </a:p>
        </p:txBody>
      </p:sp>
      <p:sp>
        <p:nvSpPr>
          <p:cNvPr id="220" name="Google Shape;220;p35"/>
          <p:cNvSpPr txBox="1"/>
          <p:nvPr/>
        </p:nvSpPr>
        <p:spPr>
          <a:xfrm>
            <a:off x="4841350" y="2034375"/>
            <a:ext cx="3716100" cy="18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INTERNET:</a:t>
            </a:r>
            <a:endParaRPr b="1"/>
          </a:p>
          <a:p>
            <a:pPr indent="0" lvl="0" marL="0" rtl="0" algn="ctr">
              <a:spcBef>
                <a:spcPts val="0"/>
              </a:spcBef>
              <a:spcAft>
                <a:spcPts val="0"/>
              </a:spcAft>
              <a:buNone/>
            </a:pPr>
            <a:r>
              <a:rPr lang="en-US"/>
              <a:t>SINGLE FEE PLATFORM (ITUNES)</a:t>
            </a:r>
            <a:endParaRPr/>
          </a:p>
          <a:p>
            <a:pPr indent="0" lvl="0" marL="0" rtl="0" algn="ctr">
              <a:spcBef>
                <a:spcPts val="0"/>
              </a:spcBef>
              <a:spcAft>
                <a:spcPts val="0"/>
              </a:spcAft>
              <a:buNone/>
            </a:pPr>
            <a:r>
              <a:rPr lang="en-US"/>
              <a:t>SUBSCRIPTION PLATFORM (NETFLIX)</a:t>
            </a:r>
            <a:endParaRPr/>
          </a:p>
          <a:p>
            <a:pPr indent="0" lvl="0" marL="0" rtl="0" algn="ctr">
              <a:spcBef>
                <a:spcPts val="0"/>
              </a:spcBef>
              <a:spcAft>
                <a:spcPts val="0"/>
              </a:spcAft>
              <a:buNone/>
            </a:pPr>
            <a:r>
              <a:rPr lang="en-US"/>
              <a:t>FREE PLATFORMS</a:t>
            </a:r>
            <a:endParaRPr/>
          </a:p>
          <a:p>
            <a:pPr indent="0" lvl="0" marL="0" rtl="0" algn="ctr">
              <a:spcBef>
                <a:spcPts val="0"/>
              </a:spcBef>
              <a:spcAft>
                <a:spcPts val="0"/>
              </a:spcAft>
              <a:buNone/>
            </a:pPr>
            <a:r>
              <a:rPr lang="en-US"/>
              <a:t>APPS </a:t>
            </a:r>
            <a:endParaRPr/>
          </a:p>
          <a:p>
            <a:pPr indent="0" lvl="0" marL="0" rtl="0" algn="ctr">
              <a:spcBef>
                <a:spcPts val="0"/>
              </a:spcBef>
              <a:spcAft>
                <a:spcPts val="0"/>
              </a:spcAft>
              <a:buNone/>
            </a:pPr>
            <a:r>
              <a:rPr lang="en-US"/>
              <a:t>DIRECTLY (MP4, .MOV)</a:t>
            </a:r>
            <a:endParaRPr/>
          </a:p>
          <a:p>
            <a:pPr indent="0" lvl="0" marL="0" rtl="0" algn="ctr">
              <a:spcBef>
                <a:spcPts val="0"/>
              </a:spcBef>
              <a:spcAft>
                <a:spcPts val="0"/>
              </a:spcAft>
              <a:buNone/>
            </a:pPr>
            <a:r>
              <a:rPr lang="en-US"/>
              <a:t>PLAY FOR CLICK (YOUTUBE)</a:t>
            </a:r>
            <a:endParaRPr/>
          </a:p>
        </p:txBody>
      </p:sp>
      <p:sp>
        <p:nvSpPr>
          <p:cNvPr id="221" name="Google Shape;221;p35"/>
          <p:cNvSpPr txBox="1"/>
          <p:nvPr/>
        </p:nvSpPr>
        <p:spPr>
          <a:xfrm>
            <a:off x="398725" y="4579100"/>
            <a:ext cx="3716100" cy="18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PHYSICAL:</a:t>
            </a:r>
            <a:endParaRPr b="1"/>
          </a:p>
          <a:p>
            <a:pPr indent="0" lvl="0" marL="0" rtl="0" algn="ctr">
              <a:spcBef>
                <a:spcPts val="0"/>
              </a:spcBef>
              <a:spcAft>
                <a:spcPts val="0"/>
              </a:spcAft>
              <a:buNone/>
            </a:pPr>
            <a:r>
              <a:rPr lang="en-US"/>
              <a:t>DVD</a:t>
            </a:r>
            <a:br>
              <a:rPr lang="en-US"/>
            </a:br>
            <a:r>
              <a:rPr lang="en-US"/>
              <a:t>BLU-RAY</a:t>
            </a:r>
            <a:endParaRPr/>
          </a:p>
          <a:p>
            <a:pPr indent="0" lvl="0" marL="0" rtl="0" algn="ctr">
              <a:spcBef>
                <a:spcPts val="0"/>
              </a:spcBef>
              <a:spcAft>
                <a:spcPts val="0"/>
              </a:spcAft>
              <a:buNone/>
            </a:pPr>
            <a:r>
              <a:rPr lang="en-US"/>
              <a:t>SPECIAL EDITIONS</a:t>
            </a:r>
            <a:endParaRPr/>
          </a:p>
          <a:p>
            <a:pPr indent="0" lvl="0" marL="0" rtl="0" algn="ctr">
              <a:spcBef>
                <a:spcPts val="0"/>
              </a:spcBef>
              <a:spcAft>
                <a:spcPts val="0"/>
              </a:spcAft>
              <a:buNone/>
            </a:pPr>
            <a:r>
              <a:rPr lang="en-US"/>
              <a:t>BOOKS</a:t>
            </a:r>
            <a:endParaRPr/>
          </a:p>
          <a:p>
            <a:pPr indent="0" lvl="0" marL="0" rtl="0" algn="ctr">
              <a:spcBef>
                <a:spcPts val="0"/>
              </a:spcBef>
              <a:spcAft>
                <a:spcPts val="0"/>
              </a:spcAft>
              <a:buNone/>
            </a:pPr>
            <a:r>
              <a:rPr lang="en-US"/>
              <a:t>NOVELTIES </a:t>
            </a:r>
            <a:endParaRPr/>
          </a:p>
        </p:txBody>
      </p:sp>
      <p:sp>
        <p:nvSpPr>
          <p:cNvPr id="222" name="Google Shape;222;p35"/>
          <p:cNvSpPr txBox="1"/>
          <p:nvPr/>
        </p:nvSpPr>
        <p:spPr>
          <a:xfrm>
            <a:off x="4715550" y="4579100"/>
            <a:ext cx="3716100" cy="1818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FFFF"/>
                </a:solidFill>
              </a:rPr>
              <a:t>THEATRICAL:</a:t>
            </a:r>
            <a:br>
              <a:rPr lang="en-US">
                <a:solidFill>
                  <a:srgbClr val="FFFFFF"/>
                </a:solidFill>
              </a:rPr>
            </a:br>
            <a:r>
              <a:rPr lang="en-US">
                <a:solidFill>
                  <a:srgbClr val="FFFFFF"/>
                </a:solidFill>
              </a:rPr>
              <a:t>                          FESTIVALS</a:t>
            </a:r>
            <a:endParaRPr>
              <a:solidFill>
                <a:srgbClr val="FFFFFF"/>
              </a:solidFill>
            </a:endParaRPr>
          </a:p>
          <a:p>
            <a:pPr indent="0" lvl="0" marL="0" rtl="0" algn="ctr">
              <a:spcBef>
                <a:spcPts val="0"/>
              </a:spcBef>
              <a:spcAft>
                <a:spcPts val="0"/>
              </a:spcAft>
              <a:buNone/>
            </a:pPr>
            <a:r>
              <a:rPr lang="en-US">
                <a:solidFill>
                  <a:srgbClr val="FFFFFF"/>
                </a:solidFill>
              </a:rPr>
              <a:t>CINEMA CHAINS</a:t>
            </a:r>
            <a:endParaRPr>
              <a:solidFill>
                <a:srgbClr val="FFFFFF"/>
              </a:solidFill>
            </a:endParaRPr>
          </a:p>
          <a:p>
            <a:pPr indent="0" lvl="0" marL="0" rtl="0" algn="ctr">
              <a:spcBef>
                <a:spcPts val="0"/>
              </a:spcBef>
              <a:spcAft>
                <a:spcPts val="0"/>
              </a:spcAft>
              <a:buNone/>
            </a:pPr>
            <a:r>
              <a:rPr lang="en-US">
                <a:solidFill>
                  <a:srgbClr val="FFFFFF"/>
                </a:solidFill>
              </a:rPr>
              <a:t>INDIE/ARTHOUSE</a:t>
            </a:r>
            <a:endParaRPr>
              <a:solidFill>
                <a:srgbClr val="FFFFFF"/>
              </a:solidFill>
            </a:endParaRPr>
          </a:p>
          <a:p>
            <a:pPr indent="0" lvl="0" marL="0" rtl="0" algn="ctr">
              <a:spcBef>
                <a:spcPts val="0"/>
              </a:spcBef>
              <a:spcAft>
                <a:spcPts val="0"/>
              </a:spcAft>
              <a:buNone/>
            </a:pPr>
            <a:r>
              <a:rPr lang="en-US">
                <a:solidFill>
                  <a:srgbClr val="FFFFFF"/>
                </a:solidFill>
              </a:rPr>
              <a:t>SPECIAL EVENTS</a:t>
            </a:r>
            <a:endParaRPr>
              <a:solidFill>
                <a:srgbClr val="FFFFFF"/>
              </a:solidFill>
            </a:endParaRPr>
          </a:p>
          <a:p>
            <a:pPr indent="0" lvl="0" marL="0" rtl="0" algn="ctr">
              <a:spcBef>
                <a:spcPts val="0"/>
              </a:spcBef>
              <a:spcAft>
                <a:spcPts val="0"/>
              </a:spcAft>
              <a:buNone/>
            </a:pPr>
            <a:r>
              <a:rPr lang="en-US">
                <a:solidFill>
                  <a:srgbClr val="FFFFFF"/>
                </a:solidFill>
              </a:rPr>
              <a:t>COMMUNITY SCREENINGS</a:t>
            </a:r>
            <a:endParaRPr>
              <a:solidFill>
                <a:srgbClr val="FFFFFF"/>
              </a:solidFill>
            </a:endParaRPr>
          </a:p>
          <a:p>
            <a:pPr indent="0" lvl="0" marL="0" rtl="0" algn="ctr">
              <a:spcBef>
                <a:spcPts val="0"/>
              </a:spcBef>
              <a:spcAft>
                <a:spcPts val="0"/>
              </a:spcAft>
              <a:buNone/>
            </a:pPr>
            <a:r>
              <a:rPr lang="en-US">
                <a:solidFill>
                  <a:srgbClr val="FFFFFF"/>
                </a:solidFill>
              </a:rPr>
              <a:t>D.I.Y. SCREENINGS</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u="sng">
                <a:solidFill>
                  <a:srgbClr val="38761D"/>
                </a:solidFill>
                <a:latin typeface="Oswald"/>
                <a:ea typeface="Oswald"/>
                <a:cs typeface="Oswald"/>
                <a:sym typeface="Oswald"/>
              </a:rPr>
              <a:t>DON’T</a:t>
            </a:r>
            <a:endParaRPr/>
          </a:p>
        </p:txBody>
      </p:sp>
      <p:sp>
        <p:nvSpPr>
          <p:cNvPr id="83" name="Google Shape;83;p17"/>
          <p:cNvSpPr txBox="1"/>
          <p:nvPr/>
        </p:nvSpPr>
        <p:spPr>
          <a:xfrm>
            <a:off x="1748950" y="1397675"/>
            <a:ext cx="5901600" cy="4389300"/>
          </a:xfrm>
          <a:prstGeom prst="rect">
            <a:avLst/>
          </a:prstGeom>
          <a:noFill/>
          <a:ln>
            <a:noFill/>
          </a:ln>
        </p:spPr>
        <p:txBody>
          <a:bodyPr anchorCtr="0" anchor="t" bIns="91425" lIns="91425" spcFirstLastPara="1" rIns="91425" wrap="square" tIns="91425">
            <a:noAutofit/>
          </a:bodyPr>
          <a:lstStyle/>
          <a:p>
            <a:pPr indent="-304800" lvl="0" marL="457200" rtl="0" algn="ctr">
              <a:spcBef>
                <a:spcPts val="0"/>
              </a:spcBef>
              <a:spcAft>
                <a:spcPts val="0"/>
              </a:spcAft>
              <a:buClr>
                <a:srgbClr val="38761D"/>
              </a:buClr>
              <a:buSzPts val="1200"/>
              <a:buFont typeface="Oswald"/>
              <a:buChar char="●"/>
            </a:pPr>
            <a:r>
              <a:rPr lang="en-US" sz="1200">
                <a:solidFill>
                  <a:srgbClr val="666666"/>
                </a:solidFill>
                <a:highlight>
                  <a:srgbClr val="FFFFFF"/>
                </a:highlight>
                <a:latin typeface="Oswald"/>
                <a:ea typeface="Oswald"/>
                <a:cs typeface="Oswald"/>
                <a:sym typeface="Oswald"/>
              </a:rPr>
              <a:t>Don't worry if you don't have all the answers or if things change. This is the nature of documentary - it's a long process and its ever-changing.</a:t>
            </a:r>
            <a:endParaRPr sz="1200">
              <a:solidFill>
                <a:srgbClr val="666666"/>
              </a:solidFill>
              <a:highlight>
                <a:srgbClr val="FFFFFF"/>
              </a:highlight>
              <a:latin typeface="Oswald"/>
              <a:ea typeface="Oswald"/>
              <a:cs typeface="Oswald"/>
              <a:sym typeface="Oswald"/>
            </a:endParaRPr>
          </a:p>
          <a:p>
            <a:pPr indent="0" lvl="0" marL="45720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Don’t get in touch about your application after the deadline has passed. You will be refused an extension (unless under special circumstances). </a:t>
            </a:r>
            <a:endParaRPr sz="12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Char char="●"/>
            </a:pPr>
            <a:r>
              <a:rPr lang="en-US" sz="1200">
                <a:solidFill>
                  <a:srgbClr val="666666"/>
                </a:solidFill>
                <a:highlight>
                  <a:srgbClr val="FFFFFF"/>
                </a:highlight>
                <a:latin typeface="Oswald"/>
                <a:ea typeface="Oswald"/>
                <a:cs typeface="Oswald"/>
                <a:sym typeface="Oswald"/>
              </a:rPr>
              <a:t>Don't try and bypass the word limit (such as including  Google links in answer to </a:t>
            </a:r>
            <a:r>
              <a:rPr b="1" lang="en-US" sz="1200">
                <a:solidFill>
                  <a:srgbClr val="666666"/>
                </a:solidFill>
                <a:highlight>
                  <a:srgbClr val="FFFFFF"/>
                </a:highlight>
                <a:latin typeface="Oswald"/>
                <a:ea typeface="Oswald"/>
                <a:cs typeface="Oswald"/>
                <a:sym typeface="Oswald"/>
              </a:rPr>
              <a:t>every</a:t>
            </a:r>
            <a:r>
              <a:rPr lang="en-US" sz="1200">
                <a:solidFill>
                  <a:srgbClr val="666666"/>
                </a:solidFill>
                <a:highlight>
                  <a:srgbClr val="FFFFFF"/>
                </a:highlight>
                <a:latin typeface="Oswald"/>
                <a:ea typeface="Oswald"/>
                <a:cs typeface="Oswald"/>
                <a:sym typeface="Oswald"/>
              </a:rPr>
              <a:t> question). Your project will be rejected. </a:t>
            </a:r>
            <a:endParaRPr sz="12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Please do not just copy and paste from a prepared treatment. Answer the questions properly.</a:t>
            </a:r>
            <a:endParaRPr sz="12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Don't exaggerate or lie in your application. </a:t>
            </a:r>
            <a:endParaRPr sz="1200">
              <a:solidFill>
                <a:srgbClr val="666666"/>
              </a:solidFill>
              <a:highlight>
                <a:srgbClr val="FFFFFF"/>
              </a:highlight>
              <a:latin typeface="Oswald"/>
              <a:ea typeface="Oswald"/>
              <a:cs typeface="Oswald"/>
              <a:sym typeface="Oswald"/>
            </a:endParaRPr>
          </a:p>
          <a:p>
            <a:pPr indent="0" lvl="0" marL="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Don't apply if your project is unsuitable/doesn't fit the brief of a particular fund. </a:t>
            </a:r>
            <a:endParaRPr sz="1200">
              <a:solidFill>
                <a:srgbClr val="666666"/>
              </a:solidFill>
              <a:highlight>
                <a:srgbClr val="FFFFFF"/>
              </a:highlight>
              <a:latin typeface="Oswald"/>
              <a:ea typeface="Oswald"/>
              <a:cs typeface="Oswald"/>
              <a:sym typeface="Oswald"/>
            </a:endParaRPr>
          </a:p>
          <a:p>
            <a:pPr indent="0" lvl="0" marL="45720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Don't abandon your project because you didn't receive funding. We don't give feedback to applications because of the huge volume of applicants in comparison to the small teams who review and select. More often than not, there is nothing wrong with your application, its the simple fact that on average only about 6% of all applications received get funding. </a:t>
            </a:r>
            <a:endParaRPr sz="1200">
              <a:solidFill>
                <a:srgbClr val="666666"/>
              </a:solidFill>
              <a:highlight>
                <a:srgbClr val="FFFFFF"/>
              </a:highlight>
              <a:latin typeface="Oswald"/>
              <a:ea typeface="Oswald"/>
              <a:cs typeface="Oswald"/>
              <a:sym typeface="Oswald"/>
            </a:endParaRPr>
          </a:p>
          <a:p>
            <a:pPr indent="0" lvl="0" marL="457200" rtl="0" algn="ctr">
              <a:spcBef>
                <a:spcPts val="0"/>
              </a:spcBef>
              <a:spcAft>
                <a:spcPts val="0"/>
              </a:spcAft>
              <a:buNone/>
            </a:pPr>
            <a:r>
              <a:t/>
            </a:r>
            <a:endParaRPr sz="1200">
              <a:solidFill>
                <a:srgbClr val="666666"/>
              </a:solidFill>
              <a:highlight>
                <a:srgbClr val="FFFFFF"/>
              </a:highlight>
              <a:latin typeface="Oswald"/>
              <a:ea typeface="Oswald"/>
              <a:cs typeface="Oswald"/>
              <a:sym typeface="Oswald"/>
            </a:endParaRPr>
          </a:p>
          <a:p>
            <a:pPr indent="-304800" lvl="0" marL="457200" rtl="0" algn="ctr">
              <a:spcBef>
                <a:spcPts val="0"/>
              </a:spcBef>
              <a:spcAft>
                <a:spcPts val="0"/>
              </a:spcAft>
              <a:buClr>
                <a:srgbClr val="666666"/>
              </a:buClr>
              <a:buSzPts val="1200"/>
              <a:buFont typeface="Oswald"/>
              <a:buChar char="●"/>
            </a:pPr>
            <a:r>
              <a:rPr lang="en-US" sz="1200">
                <a:solidFill>
                  <a:srgbClr val="666666"/>
                </a:solidFill>
                <a:highlight>
                  <a:srgbClr val="FFFFFF"/>
                </a:highlight>
                <a:latin typeface="Oswald"/>
                <a:ea typeface="Oswald"/>
                <a:cs typeface="Oswald"/>
                <a:sym typeface="Oswald"/>
              </a:rPr>
              <a:t>Don't lose heart. </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nvSpPr>
        <p:spPr>
          <a:xfrm>
            <a:off x="979725" y="775600"/>
            <a:ext cx="7307100" cy="12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nvSpPr>
        <p:spPr>
          <a:xfrm>
            <a:off x="1279075" y="802825"/>
            <a:ext cx="5878200" cy="14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0"/>
          <p:cNvSpPr txBox="1"/>
          <p:nvPr/>
        </p:nvSpPr>
        <p:spPr>
          <a:xfrm>
            <a:off x="462650" y="4000500"/>
            <a:ext cx="4422300" cy="14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Montserrat"/>
                <a:ea typeface="Montserrat"/>
                <a:cs typeface="Montserrat"/>
                <a:sym typeface="Montserrat"/>
              </a:rPr>
              <a:t>Mentoring emerging filmmaking talent:</a:t>
            </a:r>
            <a:br>
              <a:rPr lang="en-US">
                <a:solidFill>
                  <a:srgbClr val="FFFFFF"/>
                </a:solidFill>
                <a:latin typeface="Montserrat"/>
                <a:ea typeface="Montserrat"/>
                <a:cs typeface="Montserrat"/>
                <a:sym typeface="Montserrat"/>
              </a:rPr>
            </a:br>
            <a:r>
              <a:rPr lang="en-US">
                <a:solidFill>
                  <a:srgbClr val="FFFFFF"/>
                </a:solidFill>
                <a:latin typeface="Montserrat"/>
                <a:ea typeface="Montserrat"/>
                <a:cs typeface="Montserrat"/>
                <a:sym typeface="Montserrat"/>
              </a:rPr>
              <a:t>£11,250 to make a creative doc short under 40mins</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Creative and editorial assistance</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Partnership with post-production service</a:t>
            </a:r>
            <a:br>
              <a:rPr lang="en-US">
                <a:solidFill>
                  <a:srgbClr val="FFFFFF"/>
                </a:solidFill>
                <a:latin typeface="Montserrat"/>
                <a:ea typeface="Montserrat"/>
                <a:cs typeface="Montserrat"/>
                <a:sym typeface="Montserrat"/>
              </a:rPr>
            </a:br>
            <a:r>
              <a:rPr lang="en-US">
                <a:solidFill>
                  <a:srgbClr val="FFFFFF"/>
                </a:solidFill>
                <a:latin typeface="Montserrat"/>
                <a:ea typeface="Montserrat"/>
                <a:cs typeface="Montserrat"/>
                <a:sym typeface="Montserrat"/>
              </a:rPr>
              <a:t>Encouraging collaborative working practices.</a:t>
            </a:r>
            <a:endParaRPr>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b="-1300" l="14980" r="18353" t="1300"/>
          <a:stretch/>
        </p:blipFill>
        <p:spPr>
          <a:xfrm>
            <a:off x="0" y="89442"/>
            <a:ext cx="9144000" cy="6858000"/>
          </a:xfrm>
          <a:prstGeom prst="rect">
            <a:avLst/>
          </a:prstGeom>
          <a:noFill/>
          <a:ln>
            <a:noFill/>
          </a:ln>
        </p:spPr>
      </p:pic>
      <p:sp>
        <p:nvSpPr>
          <p:cNvPr id="107" name="Google Shape;107;p21"/>
          <p:cNvSpPr txBox="1"/>
          <p:nvPr/>
        </p:nvSpPr>
        <p:spPr>
          <a:xfrm>
            <a:off x="309279" y="89440"/>
            <a:ext cx="8317800" cy="1415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Montserrat"/>
                <a:ea typeface="Montserrat"/>
                <a:cs typeface="Montserrat"/>
                <a:sym typeface="Montserrat"/>
              </a:rPr>
              <a:t>Other Funds</a:t>
            </a:r>
            <a:endParaRPr b="1" sz="4800">
              <a:latin typeface="Montserrat"/>
              <a:ea typeface="Montserrat"/>
              <a:cs typeface="Montserrat"/>
              <a:sym typeface="Montserrat"/>
            </a:endParaRPr>
          </a:p>
          <a:p>
            <a:pPr indent="0" lvl="0" marL="0" marR="0" rtl="0" algn="l">
              <a:spcBef>
                <a:spcPts val="0"/>
              </a:spcBef>
              <a:spcAft>
                <a:spcPts val="0"/>
              </a:spcAft>
              <a:buNone/>
            </a:pPr>
            <a:r>
              <a:t/>
            </a:r>
            <a:endParaRPr sz="4200">
              <a:solidFill>
                <a:schemeClr val="dk1"/>
              </a:solidFill>
              <a:latin typeface="Calibri"/>
              <a:ea typeface="Calibri"/>
              <a:cs typeface="Calibri"/>
              <a:sym typeface="Calibri"/>
            </a:endParaRPr>
          </a:p>
        </p:txBody>
      </p:sp>
      <p:cxnSp>
        <p:nvCxnSpPr>
          <p:cNvPr id="108" name="Google Shape;108;p21"/>
          <p:cNvCxnSpPr/>
          <p:nvPr/>
        </p:nvCxnSpPr>
        <p:spPr>
          <a:xfrm>
            <a:off x="2709996" y="1177315"/>
            <a:ext cx="3658047" cy="0"/>
          </a:xfrm>
          <a:prstGeom prst="straightConnector1">
            <a:avLst/>
          </a:prstGeom>
          <a:noFill/>
          <a:ln cap="flat" cmpd="sng" w="12700">
            <a:solidFill>
              <a:schemeClr val="dk1"/>
            </a:solidFill>
            <a:prstDash val="solid"/>
            <a:round/>
            <a:headEnd len="sm" w="sm" type="none"/>
            <a:tailEnd len="sm" w="sm" type="none"/>
          </a:ln>
        </p:spPr>
      </p:cxnSp>
      <p:sp>
        <p:nvSpPr>
          <p:cNvPr id="109" name="Google Shape;109;p21"/>
          <p:cNvSpPr/>
          <p:nvPr/>
        </p:nvSpPr>
        <p:spPr>
          <a:xfrm>
            <a:off x="2791625" y="1585550"/>
            <a:ext cx="5917200" cy="150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latin typeface="Montserrat"/>
                <a:ea typeface="Montserrat"/>
                <a:cs typeface="Montserrat"/>
                <a:sym typeface="Montserrat"/>
              </a:rPr>
              <a:t>CIRCLE FUND:</a:t>
            </a:r>
            <a:endParaRPr sz="1200">
              <a:latin typeface="Montserrat"/>
              <a:ea typeface="Montserrat"/>
              <a:cs typeface="Montserrat"/>
              <a:sym typeface="Montserrat"/>
            </a:endParaRPr>
          </a:p>
          <a:p>
            <a:pPr indent="0" lvl="0" marL="0" marR="0" rtl="0" algn="l">
              <a:spcBef>
                <a:spcPts val="0"/>
              </a:spcBef>
              <a:spcAft>
                <a:spcPts val="0"/>
              </a:spcAft>
              <a:buNone/>
            </a:pPr>
            <a:r>
              <a:rPr lang="en-US" sz="1200">
                <a:latin typeface="Montserrat"/>
                <a:ea typeface="Montserrat"/>
                <a:cs typeface="Montserrat"/>
                <a:sym typeface="Montserrat"/>
              </a:rPr>
              <a:t>A fund supporting the creative visions of filmmakers globally. </a:t>
            </a:r>
            <a:br>
              <a:rPr lang="en-US" sz="1200">
                <a:latin typeface="Montserrat"/>
                <a:ea typeface="Montserrat"/>
                <a:cs typeface="Montserrat"/>
                <a:sym typeface="Montserrat"/>
              </a:rPr>
            </a:br>
            <a:r>
              <a:rPr lang="en-US" sz="1200">
                <a:latin typeface="Montserrat"/>
                <a:ea typeface="Montserrat"/>
                <a:cs typeface="Montserrat"/>
                <a:sym typeface="Montserrat"/>
              </a:rPr>
              <a:t>Made possible by a group of family foundations and individual philanthropists. </a:t>
            </a:r>
            <a:endParaRPr sz="1200">
              <a:latin typeface="Montserrat"/>
              <a:ea typeface="Montserrat"/>
              <a:cs typeface="Montserrat"/>
              <a:sym typeface="Montserrat"/>
            </a:endParaRPr>
          </a:p>
          <a:p>
            <a:pPr indent="0" lvl="0" marL="0" marR="0" rtl="0" algn="l">
              <a:spcBef>
                <a:spcPts val="0"/>
              </a:spcBef>
              <a:spcAft>
                <a:spcPts val="0"/>
              </a:spcAft>
              <a:buNone/>
            </a:pPr>
            <a:r>
              <a:rPr lang="en-US" sz="1600">
                <a:latin typeface="Montserrat"/>
                <a:ea typeface="Montserrat"/>
                <a:cs typeface="Montserrat"/>
                <a:sym typeface="Montserrat"/>
              </a:rPr>
              <a:t> </a:t>
            </a:r>
            <a:br>
              <a:rPr lang="en-US" sz="1800">
                <a:solidFill>
                  <a:srgbClr val="9900FF"/>
                </a:solidFill>
                <a:latin typeface="Montserrat"/>
                <a:ea typeface="Montserrat"/>
                <a:cs typeface="Montserrat"/>
                <a:sym typeface="Montserrat"/>
              </a:rPr>
            </a:br>
            <a:endParaRPr i="1" sz="1800">
              <a:solidFill>
                <a:srgbClr val="9900FF"/>
              </a:solidFill>
              <a:latin typeface="Montserrat"/>
              <a:ea typeface="Montserrat"/>
              <a:cs typeface="Montserrat"/>
              <a:sym typeface="Montserrat"/>
            </a:endParaRPr>
          </a:p>
        </p:txBody>
      </p:sp>
      <p:sp>
        <p:nvSpPr>
          <p:cNvPr id="110" name="Google Shape;110;p21"/>
          <p:cNvSpPr/>
          <p:nvPr/>
        </p:nvSpPr>
        <p:spPr>
          <a:xfrm>
            <a:off x="207300" y="5578925"/>
            <a:ext cx="4364700" cy="127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Montserrat"/>
                <a:ea typeface="Montserrat"/>
                <a:cs typeface="Montserrat"/>
                <a:sym typeface="Montserrat"/>
              </a:rPr>
              <a:t>THRESHOLD &amp; PERSPECTIVE FUNDS</a:t>
            </a:r>
            <a:br>
              <a:rPr lang="en-US" sz="1200">
                <a:solidFill>
                  <a:schemeClr val="dk1"/>
                </a:solidFill>
                <a:latin typeface="Montserrat"/>
                <a:ea typeface="Montserrat"/>
                <a:cs typeface="Montserrat"/>
                <a:sym typeface="Montserrat"/>
              </a:rPr>
            </a:br>
            <a:r>
              <a:rPr lang="en-US" sz="1200">
                <a:solidFill>
                  <a:schemeClr val="dk1"/>
                </a:solidFill>
                <a:latin typeface="Montserrat"/>
                <a:ea typeface="Montserrat"/>
                <a:cs typeface="Montserrat"/>
                <a:sym typeface="Montserrat"/>
              </a:rPr>
              <a:t>In addition to our funding activities, we also make recommendations to two other foundations. Inviting applications from high profile feature documentaries with the ability to create lasting social impact in accordance with the Foundations’ mission.</a:t>
            </a:r>
            <a:br>
              <a:rPr lang="en-US" sz="1400">
                <a:solidFill>
                  <a:schemeClr val="dk1"/>
                </a:solidFill>
                <a:latin typeface="Arial"/>
                <a:ea typeface="Arial"/>
                <a:cs typeface="Arial"/>
                <a:sym typeface="Arial"/>
              </a:rPr>
            </a:br>
            <a:r>
              <a:rPr lang="en-US" sz="1400">
                <a:solidFill>
                  <a:srgbClr val="FFFFFF"/>
                </a:solidFill>
                <a:latin typeface="Arial"/>
                <a:ea typeface="Arial"/>
                <a:cs typeface="Arial"/>
                <a:sym typeface="Arial"/>
              </a:rPr>
              <a:t>Oscar-winning The White Helmets</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Whose Streets </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Hale County (This Morning, This Evening)</a:t>
            </a:r>
            <a:endParaRPr/>
          </a:p>
        </p:txBody>
      </p:sp>
      <p:sp>
        <p:nvSpPr>
          <p:cNvPr id="111" name="Google Shape;111;p21"/>
          <p:cNvSpPr/>
          <p:nvPr/>
        </p:nvSpPr>
        <p:spPr>
          <a:xfrm>
            <a:off x="4762463" y="5257502"/>
            <a:ext cx="4572000" cy="160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Montserrat"/>
                <a:ea typeface="Montserrat"/>
                <a:cs typeface="Montserrat"/>
                <a:sym typeface="Montserrat"/>
              </a:rPr>
              <a:t>FLEX FUND</a:t>
            </a:r>
            <a:br>
              <a:rPr lang="en-US" sz="1200">
                <a:solidFill>
                  <a:schemeClr val="dk1"/>
                </a:solidFill>
                <a:latin typeface="Montserrat"/>
                <a:ea typeface="Montserrat"/>
                <a:cs typeface="Montserrat"/>
                <a:sym typeface="Montserrat"/>
              </a:rPr>
            </a:br>
            <a:r>
              <a:rPr lang="en-US" sz="1200">
                <a:solidFill>
                  <a:schemeClr val="dk1"/>
                </a:solidFill>
                <a:latin typeface="Montserrat"/>
                <a:ea typeface="Montserrat"/>
                <a:cs typeface="Montserrat"/>
                <a:sym typeface="Montserrat"/>
              </a:rPr>
              <a:t>A joint initiative by Skoll Foundation, Ford Foundation and BRITDOC, Flex Fund supports innovative and creative projects emerging from partnerships between moving image storytellers and social entrepreneurs.</a:t>
            </a:r>
            <a:endParaRPr sz="1200">
              <a:latin typeface="Montserrat"/>
              <a:ea typeface="Montserrat"/>
              <a:cs typeface="Montserrat"/>
              <a:sym typeface="Montserrat"/>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FFFF"/>
                </a:solidFill>
                <a:latin typeface="Arial"/>
                <a:ea typeface="Arial"/>
                <a:cs typeface="Arial"/>
                <a:sym typeface="Arial"/>
              </a:rPr>
              <a:t>Forest Trends, Health Leads, Imazon</a:t>
            </a:r>
            <a:endParaRPr sz="140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nvSpPr>
        <p:spPr>
          <a:xfrm>
            <a:off x="163275" y="108875"/>
            <a:ext cx="4476900" cy="12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latin typeface="Montserrat"/>
                <a:ea typeface="Montserrat"/>
                <a:cs typeface="Montserrat"/>
                <a:sym typeface="Montserrat"/>
              </a:rPr>
              <a:t>FILMS SUPPORTED THROUGH OTHER FUNDS:</a:t>
            </a:r>
            <a:endParaRPr b="1" sz="3000">
              <a:latin typeface="Montserrat"/>
              <a:ea typeface="Montserrat"/>
              <a:cs typeface="Montserrat"/>
              <a:sym typeface="Montserrat"/>
            </a:endParaRPr>
          </a:p>
        </p:txBody>
      </p:sp>
      <p:sp>
        <p:nvSpPr>
          <p:cNvPr id="118" name="Google Shape;118;p22"/>
          <p:cNvSpPr txBox="1"/>
          <p:nvPr/>
        </p:nvSpPr>
        <p:spPr>
          <a:xfrm>
            <a:off x="1721250" y="920975"/>
            <a:ext cx="5701500" cy="163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latin typeface="Montserrat"/>
                <a:ea typeface="Montserrat"/>
                <a:cs typeface="Montserrat"/>
                <a:sym typeface="Montserrat"/>
              </a:rPr>
              <a:t>CIRCLE</a:t>
            </a:r>
            <a:br>
              <a:rPr lang="en-US" sz="2400">
                <a:latin typeface="Montserrat"/>
                <a:ea typeface="Montserrat"/>
                <a:cs typeface="Montserrat"/>
                <a:sym typeface="Montserrat"/>
              </a:rPr>
            </a:br>
            <a:r>
              <a:rPr lang="en-US" sz="2400">
                <a:latin typeface="Montserrat"/>
                <a:ea typeface="Montserrat"/>
                <a:cs typeface="Montserrat"/>
                <a:sym typeface="Montserrat"/>
              </a:rPr>
              <a:t>CHASING CORAL </a:t>
            </a:r>
            <a:br>
              <a:rPr lang="en-US" sz="2400">
                <a:latin typeface="Montserrat"/>
                <a:ea typeface="Montserrat"/>
                <a:cs typeface="Montserrat"/>
                <a:sym typeface="Montserrat"/>
              </a:rPr>
            </a:br>
            <a:r>
              <a:rPr lang="en-US" sz="2400">
                <a:latin typeface="Montserrat"/>
                <a:ea typeface="Montserrat"/>
                <a:cs typeface="Montserrat"/>
                <a:sym typeface="Montserrat"/>
              </a:rPr>
              <a:t>BISBEE ‘17</a:t>
            </a:r>
            <a:endParaRPr sz="2400">
              <a:latin typeface="Montserrat"/>
              <a:ea typeface="Montserrat"/>
              <a:cs typeface="Montserrat"/>
              <a:sym typeface="Montserrat"/>
            </a:endParaRPr>
          </a:p>
          <a:p>
            <a:pPr indent="0" lvl="0" marL="0" rtl="0" algn="ctr">
              <a:spcBef>
                <a:spcPts val="0"/>
              </a:spcBef>
              <a:spcAft>
                <a:spcPts val="0"/>
              </a:spcAft>
              <a:buNone/>
            </a:pPr>
            <a:r>
              <a:rPr lang="en-US" sz="2400">
                <a:latin typeface="Montserrat"/>
                <a:ea typeface="Montserrat"/>
                <a:cs typeface="Montserrat"/>
                <a:sym typeface="Montserrat"/>
              </a:rPr>
              <a:t>CITIZENFOUR</a:t>
            </a:r>
            <a:endParaRPr sz="2400">
              <a:latin typeface="Montserrat"/>
              <a:ea typeface="Montserrat"/>
              <a:cs typeface="Montserrat"/>
              <a:sym typeface="Montserrat"/>
            </a:endParaRPr>
          </a:p>
          <a:p>
            <a:pPr indent="0" lvl="0" marL="0" rtl="0" algn="ctr">
              <a:spcBef>
                <a:spcPts val="0"/>
              </a:spcBef>
              <a:spcAft>
                <a:spcPts val="0"/>
              </a:spcAft>
              <a:buNone/>
            </a:pPr>
            <a:r>
              <a:rPr lang="en-US" sz="2400">
                <a:latin typeface="Montserrat"/>
                <a:ea typeface="Montserrat"/>
                <a:cs typeface="Montserrat"/>
                <a:sym typeface="Montserrat"/>
              </a:rPr>
              <a:t>THE POSSIBILITIES ARE ENDLESS</a:t>
            </a:r>
            <a:br>
              <a:rPr lang="en-US" sz="2400">
                <a:solidFill>
                  <a:srgbClr val="FFFFFF"/>
                </a:solidFill>
                <a:latin typeface="Montserrat"/>
                <a:ea typeface="Montserrat"/>
                <a:cs typeface="Montserrat"/>
                <a:sym typeface="Montserrat"/>
              </a:rPr>
            </a:br>
            <a:r>
              <a:rPr lang="en-US" sz="2400">
                <a:latin typeface="Montserrat"/>
                <a:ea typeface="Montserrat"/>
                <a:cs typeface="Montserrat"/>
                <a:sym typeface="Montserrat"/>
              </a:rPr>
              <a:t>THE INVISI</a:t>
            </a:r>
            <a:r>
              <a:rPr lang="en-US" sz="2400">
                <a:latin typeface="Montserrat"/>
                <a:ea typeface="Montserrat"/>
                <a:cs typeface="Montserrat"/>
                <a:sym typeface="Montserrat"/>
              </a:rPr>
              <a:t>BL</a:t>
            </a:r>
            <a:r>
              <a:rPr lang="en-US" sz="2400">
                <a:latin typeface="Montserrat"/>
                <a:ea typeface="Montserrat"/>
                <a:cs typeface="Montserrat"/>
                <a:sym typeface="Montserrat"/>
              </a:rPr>
              <a:t>E CITY </a:t>
            </a:r>
            <a:br>
              <a:rPr lang="en-US" sz="2400">
                <a:solidFill>
                  <a:srgbClr val="FFFFFF"/>
                </a:solidFill>
                <a:latin typeface="Montserrat"/>
                <a:ea typeface="Montserrat"/>
                <a:cs typeface="Montserrat"/>
                <a:sym typeface="Montserrat"/>
              </a:rPr>
            </a:br>
            <a:br>
              <a:rPr lang="en-US" sz="2400">
                <a:solidFill>
                  <a:srgbClr val="FFFFFF"/>
                </a:solidFill>
                <a:latin typeface="Montserrat"/>
                <a:ea typeface="Montserrat"/>
                <a:cs typeface="Montserrat"/>
                <a:sym typeface="Montserrat"/>
              </a:rPr>
            </a:br>
            <a:r>
              <a:rPr b="1" lang="en-US" sz="2400">
                <a:latin typeface="Montserrat"/>
                <a:ea typeface="Montserrat"/>
                <a:cs typeface="Montserrat"/>
                <a:sym typeface="Montserrat"/>
              </a:rPr>
              <a:t>T</a:t>
            </a:r>
            <a:r>
              <a:rPr b="1" lang="en-US" sz="2400">
                <a:solidFill>
                  <a:srgbClr val="FFFFFF"/>
                </a:solidFill>
                <a:latin typeface="Montserrat"/>
                <a:ea typeface="Montserrat"/>
                <a:cs typeface="Montserrat"/>
                <a:sym typeface="Montserrat"/>
              </a:rPr>
              <a:t>HRESHOLD</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US" sz="2400">
                <a:latin typeface="Montserrat"/>
                <a:ea typeface="Montserrat"/>
                <a:cs typeface="Montserrat"/>
                <a:sym typeface="Montserrat"/>
              </a:rPr>
              <a:t>D</a:t>
            </a:r>
            <a:r>
              <a:rPr lang="en-US" sz="2400">
                <a:solidFill>
                  <a:srgbClr val="FFFFFF"/>
                </a:solidFill>
                <a:latin typeface="Montserrat"/>
                <a:ea typeface="Montserrat"/>
                <a:cs typeface="Montserrat"/>
                <a:sym typeface="Montserrat"/>
              </a:rPr>
              <a:t>ARK MONEY</a:t>
            </a:r>
            <a:endParaRPr sz="2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US" sz="2400">
                <a:latin typeface="Montserrat"/>
                <a:ea typeface="Montserrat"/>
                <a:cs typeface="Montserrat"/>
                <a:sym typeface="Montserrat"/>
              </a:rPr>
              <a:t>HALE CO</a:t>
            </a:r>
            <a:r>
              <a:rPr lang="en-US" sz="2400">
                <a:solidFill>
                  <a:srgbClr val="FFFFFF"/>
                </a:solidFill>
                <a:latin typeface="Montserrat"/>
                <a:ea typeface="Montserrat"/>
                <a:cs typeface="Montserrat"/>
                <a:sym typeface="Montserrat"/>
              </a:rPr>
              <a:t>UNTY THIS MORNING, THIS EVENING</a:t>
            </a:r>
            <a:endParaRPr sz="2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US" sz="2400" u="sng">
                <a:solidFill>
                  <a:schemeClr val="hlink"/>
                </a:solidFill>
                <a:latin typeface="Montserrat"/>
                <a:ea typeface="Montserrat"/>
                <a:cs typeface="Montserrat"/>
                <a:sym typeface="Montserrat"/>
                <a:hlinkClick r:id="rId4"/>
              </a:rPr>
              <a:t>MIDNIGHT TRAVELER</a:t>
            </a:r>
            <a:br>
              <a:rPr lang="en-US" sz="2400">
                <a:solidFill>
                  <a:srgbClr val="FFFFFF"/>
                </a:solidFill>
                <a:latin typeface="Montserrat"/>
                <a:ea typeface="Montserrat"/>
                <a:cs typeface="Montserrat"/>
                <a:sym typeface="Montserrat"/>
              </a:rPr>
            </a:br>
            <a:r>
              <a:rPr lang="en-US" sz="2400">
                <a:latin typeface="Montserrat"/>
                <a:ea typeface="Montserrat"/>
                <a:cs typeface="Montserrat"/>
                <a:sym typeface="Montserrat"/>
              </a:rPr>
              <a:t>KNOC</a:t>
            </a:r>
            <a:r>
              <a:rPr lang="en-US" sz="2400">
                <a:solidFill>
                  <a:srgbClr val="FFFFFF"/>
                </a:solidFill>
                <a:latin typeface="Montserrat"/>
                <a:ea typeface="Montserrat"/>
                <a:cs typeface="Montserrat"/>
                <a:sym typeface="Montserrat"/>
              </a:rPr>
              <a:t>K DOWN THE HOUSE</a:t>
            </a:r>
            <a:br>
              <a:rPr lang="en-US" sz="2400">
                <a:solidFill>
                  <a:srgbClr val="FFFFFF"/>
                </a:solidFill>
                <a:latin typeface="Montserrat"/>
                <a:ea typeface="Montserrat"/>
                <a:cs typeface="Montserrat"/>
                <a:sym typeface="Montserrat"/>
              </a:rPr>
            </a:br>
            <a:r>
              <a:rPr lang="en-US" sz="2400">
                <a:solidFill>
                  <a:srgbClr val="FFFFFF"/>
                </a:solidFill>
                <a:latin typeface="Montserrat"/>
                <a:ea typeface="Montserrat"/>
                <a:cs typeface="Montserrat"/>
                <a:sym typeface="Montserrat"/>
              </a:rPr>
              <a:t>WHITE HELMETS</a:t>
            </a:r>
            <a:br>
              <a:rPr lang="en-US" sz="2400">
                <a:solidFill>
                  <a:srgbClr val="FFFFFF"/>
                </a:solidFill>
                <a:latin typeface="Montserrat"/>
                <a:ea typeface="Montserrat"/>
                <a:cs typeface="Montserrat"/>
                <a:sym typeface="Montserrat"/>
              </a:rPr>
            </a:br>
            <a:r>
              <a:rPr lang="en-US" sz="2400">
                <a:solidFill>
                  <a:srgbClr val="FFFFFF"/>
                </a:solidFill>
                <a:latin typeface="Montserrat"/>
                <a:ea typeface="Montserrat"/>
                <a:cs typeface="Montserrat"/>
                <a:sym typeface="Montserrat"/>
              </a:rPr>
              <a:t>ROLL RED ROLL</a:t>
            </a:r>
            <a:br>
              <a:rPr lang="en-US" sz="2400">
                <a:solidFill>
                  <a:srgbClr val="FFFFFF"/>
                </a:solidFill>
                <a:latin typeface="Montserrat"/>
                <a:ea typeface="Montserrat"/>
                <a:cs typeface="Montserrat"/>
                <a:sym typeface="Montserrat"/>
              </a:rPr>
            </a:br>
            <a:br>
              <a:rPr lang="en-US" sz="2400">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44213" y="348725"/>
            <a:ext cx="9055577" cy="5934924"/>
          </a:xfrm>
          <a:prstGeom prst="rect">
            <a:avLst/>
          </a:prstGeom>
          <a:noFill/>
          <a:ln>
            <a:noFill/>
          </a:ln>
        </p:spPr>
      </p:pic>
      <p:sp>
        <p:nvSpPr>
          <p:cNvPr id="125" name="Google Shape;125;p23"/>
          <p:cNvSpPr txBox="1"/>
          <p:nvPr/>
        </p:nvSpPr>
        <p:spPr>
          <a:xfrm>
            <a:off x="298900" y="664225"/>
            <a:ext cx="3902400" cy="49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IDFA BERTHA FUND:</a:t>
            </a:r>
            <a:br>
              <a:rPr lang="en-US"/>
            </a:br>
            <a:br>
              <a:rPr lang="en-US"/>
            </a:br>
            <a:r>
              <a:rPr lang="en-US" sz="1350">
                <a:solidFill>
                  <a:schemeClr val="dk1"/>
                </a:solidFill>
                <a:highlight>
                  <a:srgbClr val="FFFFFF"/>
                </a:highlight>
                <a:latin typeface="Georgia"/>
                <a:ea typeface="Georgia"/>
                <a:cs typeface="Georgia"/>
                <a:sym typeface="Georgia"/>
              </a:rPr>
              <a:t>The IDFA Bertha Fund supports independent, critical, and artistic voices from Africa, Asia, Latin America, the Middle East, and Eastern Europe (IBF regions).</a:t>
            </a:r>
            <a:br>
              <a:rPr lang="en-US" sz="1350">
                <a:solidFill>
                  <a:schemeClr val="dk1"/>
                </a:solidFill>
                <a:highlight>
                  <a:srgbClr val="FFFFFF"/>
                </a:highlight>
                <a:latin typeface="Georgia"/>
                <a:ea typeface="Georgia"/>
                <a:cs typeface="Georgia"/>
                <a:sym typeface="Georgia"/>
              </a:rPr>
            </a:br>
            <a:br>
              <a:rPr lang="en-US" sz="1350">
                <a:solidFill>
                  <a:schemeClr val="dk1"/>
                </a:solidFill>
                <a:highlight>
                  <a:srgbClr val="FFFFFF"/>
                </a:highlight>
                <a:latin typeface="Georgia"/>
                <a:ea typeface="Georgia"/>
                <a:cs typeface="Georgia"/>
                <a:sym typeface="Georgia"/>
              </a:rPr>
            </a:br>
            <a:r>
              <a:rPr lang="en-US" sz="1350">
                <a:solidFill>
                  <a:schemeClr val="dk1"/>
                </a:solidFill>
                <a:highlight>
                  <a:srgbClr val="FFFFFF"/>
                </a:highlight>
                <a:latin typeface="Georgia"/>
                <a:ea typeface="Georgia"/>
                <a:cs typeface="Georgia"/>
                <a:sym typeface="Georgia"/>
              </a:rPr>
              <a:t>The Fund provides development, production, and distribution grants through two funding schemes.</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rPr b="1" lang="en-US" sz="1350" u="sng">
                <a:solidFill>
                  <a:schemeClr val="hlink"/>
                </a:solidFill>
                <a:highlight>
                  <a:srgbClr val="FFFFFF"/>
                </a:highlight>
                <a:latin typeface="Georgia"/>
                <a:ea typeface="Georgia"/>
                <a:cs typeface="Georgia"/>
                <a:sym typeface="Georgia"/>
                <a:hlinkClick r:id="rId4"/>
              </a:rPr>
              <a:t>IBF Classic</a:t>
            </a:r>
            <a:endParaRPr b="1"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rPr b="1" lang="en-US" sz="1350" u="sng">
                <a:solidFill>
                  <a:schemeClr val="hlink"/>
                </a:solidFill>
                <a:highlight>
                  <a:srgbClr val="FFFFFF"/>
                </a:highlight>
                <a:latin typeface="Georgia"/>
                <a:ea typeface="Georgia"/>
                <a:cs typeface="Georgia"/>
                <a:sym typeface="Georgia"/>
                <a:hlinkClick r:id="rId5"/>
              </a:rPr>
              <a:t>IBF Europe – Distribution of International Co-productions</a:t>
            </a:r>
            <a:endParaRPr b="1" sz="1350">
              <a:solidFill>
                <a:schemeClr val="dk1"/>
              </a:solidFill>
              <a:highlight>
                <a:srgbClr val="FFFFFF"/>
              </a:highlight>
              <a:latin typeface="Georgia"/>
              <a:ea typeface="Georgia"/>
              <a:cs typeface="Georgia"/>
              <a:sym typeface="Georgia"/>
            </a:endParaRPr>
          </a:p>
        </p:txBody>
      </p:sp>
      <p:sp>
        <p:nvSpPr>
          <p:cNvPr id="126" name="Google Shape;126;p23"/>
          <p:cNvSpPr txBox="1"/>
          <p:nvPr/>
        </p:nvSpPr>
        <p:spPr>
          <a:xfrm>
            <a:off x="5695625" y="2524000"/>
            <a:ext cx="3448500" cy="41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IDFA FORUM: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350">
                <a:solidFill>
                  <a:schemeClr val="dk1"/>
                </a:solidFill>
                <a:highlight>
                  <a:srgbClr val="FFFFFF"/>
                </a:highlight>
                <a:latin typeface="Georgia"/>
                <a:ea typeface="Georgia"/>
                <a:cs typeface="Georgia"/>
                <a:sym typeface="Georgia"/>
              </a:rPr>
              <a:t>IDFA Forum is one of the most influential meeting places for filmmakers, creators, and producers working on ground-breaking creative documentaries and new media projects. The first of its kind, the Forum gathers some of the strongest documentary projects currently being developed and produced globally, and presents them in a compact four-day program of public presentations and one-on-one meetings.</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Forum takes place during the IDFA Festival in November. </a:t>
            </a:r>
            <a:br>
              <a:rPr lang="en-US"/>
            </a:br>
            <a:br>
              <a:rPr lang="en-US"/>
            </a:br>
            <a:r>
              <a:rPr i="1" lang="en-US" u="sng">
                <a:solidFill>
                  <a:schemeClr val="hlink"/>
                </a:solidFill>
                <a:hlinkClick r:id="rId6"/>
              </a:rPr>
              <a:t>5 Broken Cameras</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